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63" r:id="rId3"/>
    <p:sldId id="290" r:id="rId4"/>
    <p:sldId id="291" r:id="rId5"/>
    <p:sldId id="308" r:id="rId6"/>
    <p:sldId id="309" r:id="rId7"/>
    <p:sldId id="280" r:id="rId8"/>
    <p:sldId id="264" r:id="rId9"/>
    <p:sldId id="299" r:id="rId10"/>
    <p:sldId id="281" r:id="rId11"/>
    <p:sldId id="310" r:id="rId12"/>
    <p:sldId id="262" r:id="rId13"/>
    <p:sldId id="318" r:id="rId14"/>
    <p:sldId id="322" r:id="rId15"/>
    <p:sldId id="257" r:id="rId16"/>
    <p:sldId id="265" r:id="rId17"/>
    <p:sldId id="300" r:id="rId18"/>
    <p:sldId id="266" r:id="rId19"/>
    <p:sldId id="320" r:id="rId20"/>
    <p:sldId id="273" r:id="rId21"/>
    <p:sldId id="267" r:id="rId22"/>
    <p:sldId id="260" r:id="rId23"/>
    <p:sldId id="287" r:id="rId24"/>
    <p:sldId id="261" r:id="rId25"/>
    <p:sldId id="337" r:id="rId26"/>
    <p:sldId id="311" r:id="rId27"/>
    <p:sldId id="312" r:id="rId28"/>
    <p:sldId id="313" r:id="rId29"/>
    <p:sldId id="315" r:id="rId30"/>
    <p:sldId id="329" r:id="rId31"/>
    <p:sldId id="324" r:id="rId32"/>
    <p:sldId id="283" r:id="rId33"/>
    <p:sldId id="316" r:id="rId34"/>
    <p:sldId id="284" r:id="rId35"/>
    <p:sldId id="333" r:id="rId36"/>
    <p:sldId id="323" r:id="rId37"/>
    <p:sldId id="270" r:id="rId38"/>
    <p:sldId id="277" r:id="rId39"/>
    <p:sldId id="334" r:id="rId40"/>
    <p:sldId id="282" r:id="rId41"/>
    <p:sldId id="301" r:id="rId42"/>
    <p:sldId id="302" r:id="rId43"/>
    <p:sldId id="286" r:id="rId44"/>
    <p:sldId id="303" r:id="rId45"/>
    <p:sldId id="306" r:id="rId46"/>
    <p:sldId id="304" r:id="rId47"/>
    <p:sldId id="278" r:id="rId48"/>
    <p:sldId id="276" r:id="rId49"/>
    <p:sldId id="307" r:id="rId50"/>
    <p:sldId id="317" r:id="rId51"/>
    <p:sldId id="321" r:id="rId52"/>
    <p:sldId id="328" r:id="rId53"/>
    <p:sldId id="342" r:id="rId54"/>
    <p:sldId id="330" r:id="rId55"/>
    <p:sldId id="331" r:id="rId56"/>
    <p:sldId id="285" r:id="rId57"/>
    <p:sldId id="336" r:id="rId58"/>
    <p:sldId id="338" r:id="rId59"/>
    <p:sldId id="339" r:id="rId60"/>
    <p:sldId id="341" r:id="rId61"/>
    <p:sldId id="340" r:id="rId62"/>
    <p:sldId id="26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2DE"/>
    <a:srgbClr val="CDCDCD"/>
    <a:srgbClr val="006468"/>
    <a:srgbClr val="17A1A5"/>
    <a:srgbClr val="1C979C"/>
    <a:srgbClr val="018183"/>
    <a:srgbClr val="FF6900"/>
    <a:srgbClr val="00A8AC"/>
    <a:srgbClr val="00B8BC"/>
    <a:srgbClr val="0097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01" autoAdjust="0"/>
    <p:restoredTop sz="82131" autoAdjust="0"/>
  </p:normalViewPr>
  <p:slideViewPr>
    <p:cSldViewPr snapToGrid="0">
      <p:cViewPr varScale="1">
        <p:scale>
          <a:sx n="96" d="100"/>
          <a:sy n="96" d="100"/>
        </p:scale>
        <p:origin x="1992"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84882-8278-40BC-9AB6-56F55B3146AD}"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E5A7C-57C7-4F3B-B388-52DB7BD678BC}" type="slidenum">
              <a:rPr lang="en-US" smtClean="0"/>
              <a:t>‹#›</a:t>
            </a:fld>
            <a:endParaRPr lang="en-US"/>
          </a:p>
        </p:txBody>
      </p:sp>
    </p:spTree>
    <p:extLst>
      <p:ext uri="{BB962C8B-B14F-4D97-AF65-F5344CB8AC3E}">
        <p14:creationId xmlns:p14="http://schemas.microsoft.com/office/powerpoint/2010/main" val="305644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Howdy everybody! Thanks for being here today. This is a great way to kick off our brand new club, getting right into a topic and going hands on with some development kits.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&gt;I’ve been tech oriented my entire life with a focus on HW.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a:t>
            </a:fld>
            <a:endParaRPr lang="en-US"/>
          </a:p>
        </p:txBody>
      </p:sp>
    </p:spTree>
    <p:extLst>
      <p:ext uri="{BB962C8B-B14F-4D97-AF65-F5344CB8AC3E}">
        <p14:creationId xmlns:p14="http://schemas.microsoft.com/office/powerpoint/2010/main" val="183079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 spend a lot of time actually doing is looking at huge spreadsheets like this one. This is an actual bill of material spreadsheet I used a few weeks ago.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am lucky enough to get some lab time, that looks a bit like this. Where we have some high frequency electronic equipment well as some standard electronic lab stuff like oscilloscopes and power supplies.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10</a:t>
            </a:fld>
            <a:endParaRPr lang="en-US"/>
          </a:p>
        </p:txBody>
      </p:sp>
    </p:spTree>
    <p:extLst>
      <p:ext uri="{BB962C8B-B14F-4D97-AF65-F5344CB8AC3E}">
        <p14:creationId xmlns:p14="http://schemas.microsoft.com/office/powerpoint/2010/main" val="1267905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am lucky enough to get some lab time, that looks a bit like this. Where we have some high frequency electronic equipment well as some standard electronic lab stuff like oscilloscopes and power supplies.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are some images that I thought were cool, the top left picture is from a few years ago when I was working on removing and replacing those tiny parts on a board.  The other two on top are me repairing some Gameboy games. The bottom left and right are images of some “</a:t>
            </a:r>
            <a:r>
              <a:rPr lang="en-US" dirty="0" err="1"/>
              <a:t>frankensystems</a:t>
            </a:r>
            <a:r>
              <a:rPr lang="en-US" dirty="0"/>
              <a:t>” as we like to call them from my job, and the middle bottom is just a snapshot of my home workspace and my bajillion screens.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11</a:t>
            </a:fld>
            <a:endParaRPr lang="en-US"/>
          </a:p>
        </p:txBody>
      </p:sp>
    </p:spTree>
    <p:extLst>
      <p:ext uri="{BB962C8B-B14F-4D97-AF65-F5344CB8AC3E}">
        <p14:creationId xmlns:p14="http://schemas.microsoft.com/office/powerpoint/2010/main" val="98820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some images that I thought were cool, the top left picture is from a few years ago when I was working on removing and replacing those tiny parts on a board.  The other two on top are me repairing some Gameboy games. The bottom left and right are images of some “</a:t>
            </a:r>
            <a:r>
              <a:rPr lang="en-US" dirty="0" err="1"/>
              <a:t>frankensystems</a:t>
            </a:r>
            <a:r>
              <a:rPr lang="en-US" dirty="0"/>
              <a:t>” as we like to call them from my job, and the middle bottom is just a snapshot of my home workspace and my bajillion screens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&gt;Here are some pics to highlight hobbies outside of electronics and coding. </a:t>
            </a:r>
          </a:p>
        </p:txBody>
      </p:sp>
      <p:sp>
        <p:nvSpPr>
          <p:cNvPr id="4" name="Slide Number Placeholder 3"/>
          <p:cNvSpPr>
            <a:spLocks noGrp="1"/>
          </p:cNvSpPr>
          <p:nvPr>
            <p:ph type="sldNum" sz="quarter" idx="5"/>
          </p:nvPr>
        </p:nvSpPr>
        <p:spPr/>
        <p:txBody>
          <a:bodyPr/>
          <a:lstStyle/>
          <a:p>
            <a:fld id="{95FE5A7C-57C7-4F3B-B388-52DB7BD678BC}" type="slidenum">
              <a:rPr lang="en-US" smtClean="0"/>
              <a:t>12</a:t>
            </a:fld>
            <a:endParaRPr lang="en-US"/>
          </a:p>
        </p:txBody>
      </p:sp>
    </p:spTree>
    <p:extLst>
      <p:ext uri="{BB962C8B-B14F-4D97-AF65-F5344CB8AC3E}">
        <p14:creationId xmlns:p14="http://schemas.microsoft.com/office/powerpoint/2010/main" val="1928191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pics to highlight hobbies outside of electronics and coding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&gt;And here is my dog who’s just the cutest doggie in the world!</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13</a:t>
            </a:fld>
            <a:endParaRPr lang="en-US"/>
          </a:p>
        </p:txBody>
      </p:sp>
    </p:spTree>
    <p:extLst>
      <p:ext uri="{BB962C8B-B14F-4D97-AF65-F5344CB8AC3E}">
        <p14:creationId xmlns:p14="http://schemas.microsoft.com/office/powerpoint/2010/main" val="334891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my dog who’s just the cutest doggie in the world!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Onward to embedded hardware! What the heck does embedded even mean?</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14</a:t>
            </a:fld>
            <a:endParaRPr lang="en-US"/>
          </a:p>
        </p:txBody>
      </p:sp>
    </p:spTree>
    <p:extLst>
      <p:ext uri="{BB962C8B-B14F-4D97-AF65-F5344CB8AC3E}">
        <p14:creationId xmlns:p14="http://schemas.microsoft.com/office/powerpoint/2010/main" val="86368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Onward to embedded hardware! So you’re probably asking yourself, what the heck does embedded really mean?</a:t>
            </a:r>
          </a:p>
        </p:txBody>
      </p:sp>
      <p:sp>
        <p:nvSpPr>
          <p:cNvPr id="4" name="Slide Number Placeholder 3"/>
          <p:cNvSpPr>
            <a:spLocks noGrp="1"/>
          </p:cNvSpPr>
          <p:nvPr>
            <p:ph type="sldNum" sz="quarter" idx="5"/>
          </p:nvPr>
        </p:nvSpPr>
        <p:spPr/>
        <p:txBody>
          <a:bodyPr/>
          <a:lstStyle/>
          <a:p>
            <a:fld id="{95FE5A7C-57C7-4F3B-B388-52DB7BD678BC}" type="slidenum">
              <a:rPr lang="en-US" smtClean="0"/>
              <a:t>15</a:t>
            </a:fld>
            <a:endParaRPr lang="en-US"/>
          </a:p>
        </p:txBody>
      </p:sp>
    </p:spTree>
    <p:extLst>
      <p:ext uri="{BB962C8B-B14F-4D97-AF65-F5344CB8AC3E}">
        <p14:creationId xmlns:p14="http://schemas.microsoft.com/office/powerpoint/2010/main" val="15498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we’re not touching microprocessors</a:t>
            </a:r>
          </a:p>
        </p:txBody>
      </p:sp>
      <p:sp>
        <p:nvSpPr>
          <p:cNvPr id="4" name="Slide Number Placeholder 3"/>
          <p:cNvSpPr>
            <a:spLocks noGrp="1"/>
          </p:cNvSpPr>
          <p:nvPr>
            <p:ph type="sldNum" sz="quarter" idx="5"/>
          </p:nvPr>
        </p:nvSpPr>
        <p:spPr/>
        <p:txBody>
          <a:bodyPr/>
          <a:lstStyle/>
          <a:p>
            <a:fld id="{95FE5A7C-57C7-4F3B-B388-52DB7BD678BC}" type="slidenum">
              <a:rPr lang="en-US" smtClean="0"/>
              <a:t>16</a:t>
            </a:fld>
            <a:endParaRPr lang="en-US"/>
          </a:p>
        </p:txBody>
      </p:sp>
    </p:spTree>
    <p:extLst>
      <p:ext uri="{BB962C8B-B14F-4D97-AF65-F5344CB8AC3E}">
        <p14:creationId xmlns:p14="http://schemas.microsoft.com/office/powerpoint/2010/main" val="21373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we’re not touching microprocessors</a:t>
            </a:r>
          </a:p>
          <a:p>
            <a:br>
              <a:rPr lang="en-US" dirty="0"/>
            </a:br>
            <a:r>
              <a:rPr lang="en-US" dirty="0"/>
              <a:t>We will be focusing on microcontrollers. They are technically computers just like your PC is, but lacking features like an operating system. </a:t>
            </a:r>
            <a:br>
              <a:rPr lang="en-US" dirty="0"/>
            </a:br>
            <a:br>
              <a:rPr lang="en-US" dirty="0"/>
            </a:br>
            <a:r>
              <a:rPr lang="en-US" dirty="0"/>
              <a:t>&gt;Here are some examples of microcontrollers that are commonly available</a:t>
            </a:r>
          </a:p>
        </p:txBody>
      </p:sp>
      <p:sp>
        <p:nvSpPr>
          <p:cNvPr id="4" name="Slide Number Placeholder 3"/>
          <p:cNvSpPr>
            <a:spLocks noGrp="1"/>
          </p:cNvSpPr>
          <p:nvPr>
            <p:ph type="sldNum" sz="quarter" idx="5"/>
          </p:nvPr>
        </p:nvSpPr>
        <p:spPr/>
        <p:txBody>
          <a:bodyPr/>
          <a:lstStyle/>
          <a:p>
            <a:fld id="{95FE5A7C-57C7-4F3B-B388-52DB7BD678BC}" type="slidenum">
              <a:rPr lang="en-US" smtClean="0"/>
              <a:t>17</a:t>
            </a:fld>
            <a:endParaRPr lang="en-US"/>
          </a:p>
        </p:txBody>
      </p:sp>
    </p:spTree>
    <p:extLst>
      <p:ext uri="{BB962C8B-B14F-4D97-AF65-F5344CB8AC3E}">
        <p14:creationId xmlns:p14="http://schemas.microsoft.com/office/powerpoint/2010/main" val="308101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of microcontrollers that are commonly available</a:t>
            </a:r>
          </a:p>
          <a:p>
            <a:endParaRPr lang="en-US" dirty="0"/>
          </a:p>
          <a:p>
            <a:r>
              <a:rPr lang="en-US" dirty="0"/>
              <a:t>I bet you’re wondering: “Hey, Arduino doesn’t look anything like those. How is it a microcontroller?”</a:t>
            </a:r>
          </a:p>
          <a:p>
            <a:endParaRPr lang="en-US" dirty="0"/>
          </a:p>
          <a:p>
            <a:r>
              <a:rPr lang="en-US" b="0" i="0" dirty="0">
                <a:solidFill>
                  <a:srgbClr val="374151"/>
                </a:solidFill>
                <a:effectLst/>
                <a:latin typeface="Söhne"/>
              </a:rPr>
              <a:t>Well, the Arduino is a technically a development kind of board, which houses a microcontroller, allowing for easier accessibility of chip function to the user.  </a:t>
            </a:r>
          </a:p>
          <a:p>
            <a:r>
              <a:rPr lang="en-US" b="0" i="0" dirty="0">
                <a:solidFill>
                  <a:srgbClr val="374151"/>
                </a:solidFill>
                <a:effectLst/>
                <a:latin typeface="Söhne"/>
              </a:rPr>
              <a:t>It has interfacing like the USB to computer port and the input output pins to allow access to the microcontroller’s functions. We’ll touch more on that shortly. </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Most if not all the chips shown here would have some sort of development board available from their respective manufacturers. </a:t>
            </a:r>
          </a:p>
          <a:p>
            <a:endParaRPr lang="en-US" b="0" i="0" dirty="0">
              <a:solidFill>
                <a:srgbClr val="374151"/>
              </a:solidFill>
              <a:effectLst/>
              <a:latin typeface="Söhne"/>
            </a:endParaRPr>
          </a:p>
          <a:p>
            <a:r>
              <a:rPr lang="en-US" b="0" i="0" dirty="0">
                <a:solidFill>
                  <a:srgbClr val="374151"/>
                </a:solidFill>
                <a:effectLst/>
                <a:latin typeface="Söhne"/>
              </a:rPr>
              <a:t>&gt; Continuing On: Here’s a great example highlighting the use of microcontrollers in everyday devices</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95FE5A7C-57C7-4F3B-B388-52DB7BD678BC}" type="slidenum">
              <a:rPr lang="en-US" smtClean="0"/>
              <a:t>18</a:t>
            </a:fld>
            <a:endParaRPr lang="en-US"/>
          </a:p>
        </p:txBody>
      </p:sp>
    </p:spTree>
    <p:extLst>
      <p:ext uri="{BB962C8B-B14F-4D97-AF65-F5344CB8AC3E}">
        <p14:creationId xmlns:p14="http://schemas.microsoft.com/office/powerpoint/2010/main" val="1557603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Here’s a great example highlighting the use of microcontrollers in everyday devices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Some other notable examples where there are most certainly microcontrollers at work are:</a:t>
            </a:r>
          </a:p>
          <a:p>
            <a:pPr algn="l">
              <a:buFont typeface="Arial" panose="020B0604020202020204" pitchFamily="34" charset="0"/>
              <a:buChar char="•"/>
            </a:pPr>
            <a:r>
              <a:rPr lang="en-US" b="0" i="0" dirty="0">
                <a:solidFill>
                  <a:srgbClr val="374151"/>
                </a:solidFill>
                <a:effectLst/>
                <a:latin typeface="Söhne"/>
              </a:rPr>
              <a:t>Traffic lights: controlling the sequence of light changes</a:t>
            </a:r>
          </a:p>
          <a:p>
            <a:pPr algn="l">
              <a:buFont typeface="Arial" panose="020B0604020202020204" pitchFamily="34" charset="0"/>
              <a:buChar char="•"/>
            </a:pPr>
            <a:r>
              <a:rPr lang="en-US" b="0" i="0" dirty="0">
                <a:solidFill>
                  <a:srgbClr val="374151"/>
                </a:solidFill>
                <a:effectLst/>
                <a:latin typeface="Söhne"/>
              </a:rPr>
              <a:t>Washing machines: controlling the wash cycles</a:t>
            </a:r>
          </a:p>
          <a:p>
            <a:pPr algn="l">
              <a:buFont typeface="Arial" panose="020B0604020202020204" pitchFamily="34" charset="0"/>
              <a:buChar char="•"/>
            </a:pPr>
            <a:r>
              <a:rPr lang="en-US" b="0" i="0" dirty="0">
                <a:solidFill>
                  <a:srgbClr val="374151"/>
                </a:solidFill>
                <a:effectLst/>
                <a:latin typeface="Söhne"/>
              </a:rPr>
              <a:t>Car Engine Control Unit: Regulates engine performance, optimizing fuel efficiency, and emissions</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&gt;You guys remember the </a:t>
            </a:r>
            <a:r>
              <a:rPr lang="en-US" b="0" i="0" dirty="0" err="1">
                <a:solidFill>
                  <a:srgbClr val="374151"/>
                </a:solidFill>
                <a:effectLst/>
                <a:latin typeface="Söhne"/>
              </a:rPr>
              <a:t>Furby</a:t>
            </a:r>
            <a:r>
              <a:rPr lang="en-US" b="0" i="0" dirty="0">
                <a:solidFill>
                  <a:srgbClr val="374151"/>
                </a:solidFill>
                <a:effectLst/>
                <a:latin typeface="Söhne"/>
              </a:rPr>
              <a:t> toy?</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19</a:t>
            </a:fld>
            <a:endParaRPr lang="en-US"/>
          </a:p>
        </p:txBody>
      </p:sp>
    </p:spTree>
    <p:extLst>
      <p:ext uri="{BB962C8B-B14F-4D97-AF65-F5344CB8AC3E}">
        <p14:creationId xmlns:p14="http://schemas.microsoft.com/office/powerpoint/2010/main" val="110954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tech oriented my entire life with a focus on HW. </a:t>
            </a:r>
            <a:br>
              <a:rPr lang="en-US" dirty="0"/>
            </a:br>
            <a:r>
              <a:rPr lang="en-US" dirty="0"/>
              <a:t>My dad used to show me how to put together electronics in our garage when I was a kid.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my amateur radio license at age 12; at around the same time I got into scrapping and rebuilding computers.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a:t>
            </a:fld>
            <a:endParaRPr lang="en-US"/>
          </a:p>
        </p:txBody>
      </p:sp>
    </p:spTree>
    <p:extLst>
      <p:ext uri="{BB962C8B-B14F-4D97-AF65-F5344CB8AC3E}">
        <p14:creationId xmlns:p14="http://schemas.microsoft.com/office/powerpoint/2010/main" val="214949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guys remember the </a:t>
            </a:r>
            <a:r>
              <a:rPr lang="en-US" dirty="0" err="1"/>
              <a:t>Furby</a:t>
            </a:r>
            <a:r>
              <a:rPr lang="en-US" dirty="0"/>
              <a:t> toy?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for cute pic**</a:t>
            </a:r>
          </a:p>
          <a:p>
            <a:endParaRPr lang="en-US" dirty="0"/>
          </a:p>
          <a:p>
            <a:r>
              <a:rPr lang="en-US" dirty="0"/>
              <a:t>It’s a great example (and a hackable example) for the use of microcontrollers. </a:t>
            </a:r>
          </a:p>
          <a:p>
            <a:endParaRPr lang="en-US" dirty="0"/>
          </a:p>
          <a:p>
            <a:r>
              <a:rPr lang="en-US" dirty="0"/>
              <a:t>It has a defined set of input peripherals, a processor, and output peripherals. </a:t>
            </a:r>
            <a:br>
              <a:rPr lang="en-US" dirty="0"/>
            </a:b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&gt;Here we see those peripherals and can imagine them in action.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20</a:t>
            </a:fld>
            <a:endParaRPr lang="en-US"/>
          </a:p>
        </p:txBody>
      </p:sp>
    </p:spTree>
    <p:extLst>
      <p:ext uri="{BB962C8B-B14F-4D97-AF65-F5344CB8AC3E}">
        <p14:creationId xmlns:p14="http://schemas.microsoft.com/office/powerpoint/2010/main" val="3381107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those peripherals and can imagine them in action. </a:t>
            </a:r>
          </a:p>
          <a:p>
            <a:endParaRPr lang="en-US" dirty="0"/>
          </a:p>
          <a:p>
            <a:r>
              <a:rPr lang="en-US" dirty="0"/>
              <a:t>For example, if you talk to the </a:t>
            </a:r>
            <a:r>
              <a:rPr lang="en-US" dirty="0" err="1"/>
              <a:t>furby</a:t>
            </a:r>
            <a:r>
              <a:rPr lang="en-US" dirty="0"/>
              <a:t>, it will process input from the microphone, process what to do with that input data, and then process output audio for the speaker. </a:t>
            </a:r>
          </a:p>
          <a:p>
            <a:br>
              <a:rPr lang="en-US" dirty="0"/>
            </a:br>
            <a:r>
              <a:rPr lang="en-US" dirty="0"/>
              <a:t>And when I said it’s a hackable example, that’s due to the simple nature of the toy and the ease of access to its component. As such, it’s popular among hobbyists and “circuit benders”. Here’s an array of </a:t>
            </a:r>
            <a:r>
              <a:rPr lang="en-US" dirty="0" err="1"/>
              <a:t>Furbys</a:t>
            </a:r>
            <a:r>
              <a:rPr lang="en-US" dirty="0"/>
              <a:t> used as audio output for a keyboard organ. The hacker’s </a:t>
            </a:r>
            <a:r>
              <a:rPr lang="en-US" dirty="0" err="1"/>
              <a:t>youtube</a:t>
            </a:r>
            <a:r>
              <a:rPr lang="en-US" dirty="0"/>
              <a:t> channel name is Look Mum No Computer if you want to look it up. </a:t>
            </a:r>
          </a:p>
        </p:txBody>
      </p:sp>
      <p:sp>
        <p:nvSpPr>
          <p:cNvPr id="4" name="Slide Number Placeholder 3"/>
          <p:cNvSpPr>
            <a:spLocks noGrp="1"/>
          </p:cNvSpPr>
          <p:nvPr>
            <p:ph type="sldNum" sz="quarter" idx="5"/>
          </p:nvPr>
        </p:nvSpPr>
        <p:spPr/>
        <p:txBody>
          <a:bodyPr/>
          <a:lstStyle/>
          <a:p>
            <a:fld id="{95FE5A7C-57C7-4F3B-B388-52DB7BD678BC}" type="slidenum">
              <a:rPr lang="en-US" smtClean="0"/>
              <a:t>21</a:t>
            </a:fld>
            <a:endParaRPr lang="en-US"/>
          </a:p>
        </p:txBody>
      </p:sp>
    </p:spTree>
    <p:extLst>
      <p:ext uri="{BB962C8B-B14F-4D97-AF65-F5344CB8AC3E}">
        <p14:creationId xmlns:p14="http://schemas.microsoft.com/office/powerpoint/2010/main" val="8932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Naturally diving into the detailed world of Arduino and embedded hardware might seem scary at first. </a:t>
            </a:r>
          </a:p>
          <a:p>
            <a:endParaRPr lang="en-US" b="0" i="0" dirty="0">
              <a:solidFill>
                <a:srgbClr val="374151"/>
              </a:solidFill>
              <a:effectLst/>
              <a:latin typeface="Söhne"/>
            </a:endParaRPr>
          </a:p>
          <a:p>
            <a:r>
              <a:rPr lang="en-US" b="0" i="0" dirty="0">
                <a:solidFill>
                  <a:srgbClr val="374151"/>
                </a:solidFill>
                <a:effectLst/>
                <a:latin typeface="Söhne"/>
              </a:rPr>
              <a:t>But as we unpack each layer, what once seemed complex can become a wellspring of innovation and creativity.</a:t>
            </a:r>
          </a:p>
          <a:p>
            <a:endParaRPr lang="en-US" b="0" i="0" dirty="0">
              <a:solidFill>
                <a:srgbClr val="374151"/>
              </a:solidFill>
              <a:effectLst/>
              <a:latin typeface="Söhne"/>
            </a:endParaRPr>
          </a:p>
          <a:p>
            <a:r>
              <a:rPr lang="en-US" b="0" i="0" dirty="0">
                <a:solidFill>
                  <a:srgbClr val="374151"/>
                </a:solidFill>
                <a:effectLst/>
                <a:latin typeface="Söhne"/>
              </a:rPr>
              <a:t>But at least we’re not wire wrapping anymore!</a:t>
            </a:r>
            <a:br>
              <a:rPr lang="en-US" b="0" i="0" dirty="0">
                <a:solidFill>
                  <a:srgbClr val="374151"/>
                </a:solidFill>
                <a:effectLst/>
                <a:latin typeface="Söhne"/>
              </a:rPr>
            </a:b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22</a:t>
            </a:fld>
            <a:endParaRPr lang="en-US"/>
          </a:p>
        </p:txBody>
      </p:sp>
    </p:spTree>
    <p:extLst>
      <p:ext uri="{BB962C8B-B14F-4D97-AF65-F5344CB8AC3E}">
        <p14:creationId xmlns:p14="http://schemas.microsoft.com/office/powerpoint/2010/main" val="2082970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But at least we’re not wire wrapping anymore!</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That’s an old technique where you wrap wires around component pins with a special tool. </a:t>
            </a:r>
          </a:p>
          <a:p>
            <a:r>
              <a:rPr lang="en-US" b="0" i="0" dirty="0">
                <a:solidFill>
                  <a:srgbClr val="374151"/>
                </a:solidFill>
                <a:effectLst/>
                <a:latin typeface="Söhne"/>
              </a:rPr>
              <a:t>It was initially popular in electronics due to its reliability and error-reversibility so it facilitated rapid prototyping. </a:t>
            </a:r>
          </a:p>
          <a:p>
            <a:r>
              <a:rPr lang="en-US" b="0" i="0" dirty="0">
                <a:solidFill>
                  <a:srgbClr val="374151"/>
                </a:solidFill>
                <a:effectLst/>
                <a:latin typeface="Söhne"/>
              </a:rPr>
              <a:t>It was a PITA and </a:t>
            </a:r>
            <a:r>
              <a:rPr lang="en-US" b="0" i="0" dirty="0" err="1">
                <a:solidFill>
                  <a:srgbClr val="374151"/>
                </a:solidFill>
                <a:effectLst/>
                <a:latin typeface="Söhne"/>
              </a:rPr>
              <a:t>yhankfully</a:t>
            </a:r>
            <a:r>
              <a:rPr lang="en-US" b="0" i="0" dirty="0">
                <a:solidFill>
                  <a:srgbClr val="374151"/>
                </a:solidFill>
                <a:effectLst/>
                <a:latin typeface="Söhne"/>
              </a:rPr>
              <a:t> before my time.  </a:t>
            </a:r>
          </a:p>
          <a:p>
            <a:endParaRPr lang="en-US" b="0" i="0" dirty="0">
              <a:solidFill>
                <a:srgbClr val="374151"/>
              </a:solidFill>
              <a:effectLst/>
              <a:latin typeface="Söhne"/>
            </a:endParaRPr>
          </a:p>
          <a:p>
            <a:r>
              <a:rPr lang="en-US" b="0" i="0" dirty="0">
                <a:solidFill>
                  <a:srgbClr val="374151"/>
                </a:solidFill>
                <a:effectLst/>
                <a:latin typeface="Söhne"/>
              </a:rPr>
              <a:t>So that said…luckily we have Arduino…</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23</a:t>
            </a:fld>
            <a:endParaRPr lang="en-US"/>
          </a:p>
        </p:txBody>
      </p:sp>
    </p:spTree>
    <p:extLst>
      <p:ext uri="{BB962C8B-B14F-4D97-AF65-F5344CB8AC3E}">
        <p14:creationId xmlns:p14="http://schemas.microsoft.com/office/powerpoint/2010/main" val="36360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is Arduino?</a:t>
            </a:r>
          </a:p>
        </p:txBody>
      </p:sp>
      <p:sp>
        <p:nvSpPr>
          <p:cNvPr id="4" name="Slide Number Placeholder 3"/>
          <p:cNvSpPr>
            <a:spLocks noGrp="1"/>
          </p:cNvSpPr>
          <p:nvPr>
            <p:ph type="sldNum" sz="quarter" idx="5"/>
          </p:nvPr>
        </p:nvSpPr>
        <p:spPr/>
        <p:txBody>
          <a:bodyPr/>
          <a:lstStyle/>
          <a:p>
            <a:fld id="{95FE5A7C-57C7-4F3B-B388-52DB7BD678BC}" type="slidenum">
              <a:rPr lang="en-US" smtClean="0"/>
              <a:t>24</a:t>
            </a:fld>
            <a:endParaRPr lang="en-US"/>
          </a:p>
        </p:txBody>
      </p:sp>
    </p:spTree>
    <p:extLst>
      <p:ext uri="{BB962C8B-B14F-4D97-AF65-F5344CB8AC3E}">
        <p14:creationId xmlns:p14="http://schemas.microsoft.com/office/powerpoint/2010/main" val="1643906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So when we say that the Arduino is used "for building digital devices and interactive objects that can sense and control objects in the physical and digital world," we mean that it is a versatile tool that can be the brain behind both simple and complex projects. It can gather data from its surroundings, make decisions based on that data, and then take actions in the real or digital world based on that information. Arduino can be set up to send notifications through emails or SMS. Arduino can interact with cloud platforms to store data or integrate with other digital services.</a:t>
            </a:r>
            <a:br>
              <a:rPr lang="en-US" b="0" i="0" dirty="0">
                <a:solidFill>
                  <a:srgbClr val="374151"/>
                </a:solidFill>
                <a:effectLst/>
                <a:latin typeface="Söhne"/>
              </a:rPr>
            </a:br>
            <a:br>
              <a:rPr lang="en-US" b="0" i="0" dirty="0">
                <a:solidFill>
                  <a:srgbClr val="374151"/>
                </a:solidFill>
                <a:effectLst/>
                <a:latin typeface="Söhne"/>
              </a:rPr>
            </a:br>
            <a:r>
              <a:rPr lang="en-US" dirty="0"/>
              <a:t>&gt;Beginner friendly, no high voltage or dangerous tools.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25</a:t>
            </a:fld>
            <a:endParaRPr lang="en-US"/>
          </a:p>
        </p:txBody>
      </p:sp>
    </p:spTree>
    <p:extLst>
      <p:ext uri="{BB962C8B-B14F-4D97-AF65-F5344CB8AC3E}">
        <p14:creationId xmlns:p14="http://schemas.microsoft.com/office/powerpoint/2010/main" val="984673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Beginner friendly, no high voltage or dangerous tools. </a:t>
            </a:r>
          </a:p>
          <a:p>
            <a:endParaRPr lang="en-US" dirty="0"/>
          </a:p>
          <a:p>
            <a:r>
              <a:rPr lang="en-US" dirty="0"/>
              <a:t>&gt;Open 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0" i="0" dirty="0">
                <a:effectLst/>
                <a:latin typeface="OCR A Extended" panose="02010509020102010303" pitchFamily="50" charset="0"/>
              </a:rPr>
              <a:t>Open-source technology refers to software or hardware that is publicly accessible, allowing users to freely use, modify, and distribute the technology, fostering innovation and collaboration.</a:t>
            </a:r>
            <a:endParaRPr lang="en-US" dirty="0">
              <a:latin typeface="OCR A Extended" panose="02010509020102010303" pitchFamily="50" charset="0"/>
              <a:cs typeface="Game Over" panose="00000400000000000000" pitchFamily="2" charset="-79"/>
            </a:endParaRP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26</a:t>
            </a:fld>
            <a:endParaRPr lang="en-US"/>
          </a:p>
        </p:txBody>
      </p:sp>
    </p:spTree>
    <p:extLst>
      <p:ext uri="{BB962C8B-B14F-4D97-AF65-F5344CB8AC3E}">
        <p14:creationId xmlns:p14="http://schemas.microsoft.com/office/powerpoint/2010/main" val="221776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OCR A Extended" panose="02010509020102010303" pitchFamily="50" charset="0"/>
              </a:rPr>
              <a:t>Open-source technology refers to software or hardware that is publicly accessible, allowing users to freely use, modify, and distribute the technology, fostering innovation and collaboration.</a:t>
            </a:r>
            <a:endParaRPr lang="en-US" dirty="0">
              <a:latin typeface="OCR A Extended" panose="02010509020102010303" pitchFamily="50" charset="0"/>
              <a:cs typeface="Game Over" panose="00000400000000000000" pitchFamily="2" charset="-79"/>
            </a:endParaRPr>
          </a:p>
          <a:p>
            <a:endParaRPr lang="en-US" dirty="0"/>
          </a:p>
          <a:p>
            <a:r>
              <a:rPr lang="en-US" dirty="0"/>
              <a:t>&gt;Inexpensive; lots of options available. </a:t>
            </a:r>
          </a:p>
        </p:txBody>
      </p:sp>
      <p:sp>
        <p:nvSpPr>
          <p:cNvPr id="4" name="Slide Number Placeholder 3"/>
          <p:cNvSpPr>
            <a:spLocks noGrp="1"/>
          </p:cNvSpPr>
          <p:nvPr>
            <p:ph type="sldNum" sz="quarter" idx="5"/>
          </p:nvPr>
        </p:nvSpPr>
        <p:spPr/>
        <p:txBody>
          <a:bodyPr/>
          <a:lstStyle/>
          <a:p>
            <a:fld id="{95FE5A7C-57C7-4F3B-B388-52DB7BD678BC}" type="slidenum">
              <a:rPr lang="en-US" smtClean="0"/>
              <a:t>27</a:t>
            </a:fld>
            <a:endParaRPr lang="en-US"/>
          </a:p>
        </p:txBody>
      </p:sp>
    </p:spTree>
    <p:extLst>
      <p:ext uri="{BB962C8B-B14F-4D97-AF65-F5344CB8AC3E}">
        <p14:creationId xmlns:p14="http://schemas.microsoft.com/office/powerpoint/2010/main" val="2408399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Inexpensive; lots of options available. </a:t>
            </a:r>
          </a:p>
          <a:p>
            <a:endParaRPr lang="en-US" dirty="0"/>
          </a:p>
          <a:p>
            <a:r>
              <a:rPr lang="en-US" dirty="0"/>
              <a:t>&gt;Has a very modest history with education being the core inspiration. </a:t>
            </a:r>
          </a:p>
        </p:txBody>
      </p:sp>
      <p:sp>
        <p:nvSpPr>
          <p:cNvPr id="4" name="Slide Number Placeholder 3"/>
          <p:cNvSpPr>
            <a:spLocks noGrp="1"/>
          </p:cNvSpPr>
          <p:nvPr>
            <p:ph type="sldNum" sz="quarter" idx="5"/>
          </p:nvPr>
        </p:nvSpPr>
        <p:spPr/>
        <p:txBody>
          <a:bodyPr/>
          <a:lstStyle/>
          <a:p>
            <a:fld id="{95FE5A7C-57C7-4F3B-B388-52DB7BD678BC}" type="slidenum">
              <a:rPr lang="en-US" smtClean="0"/>
              <a:t>28</a:t>
            </a:fld>
            <a:endParaRPr lang="en-US"/>
          </a:p>
        </p:txBody>
      </p:sp>
    </p:spTree>
    <p:extLst>
      <p:ext uri="{BB962C8B-B14F-4D97-AF65-F5344CB8AC3E}">
        <p14:creationId xmlns:p14="http://schemas.microsoft.com/office/powerpoint/2010/main" val="44342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 a very modest history with education being the core inspiration. </a:t>
            </a:r>
          </a:p>
          <a:p>
            <a:endParaRPr lang="en-US" dirty="0"/>
          </a:p>
          <a:p>
            <a:r>
              <a:rPr lang="en-US" dirty="0"/>
              <a:t>&gt;Amazing and fostering community of makers and techies. A genuinely loving community, as is typical of maker spaces promoting equity and inclusivity. (In-</a:t>
            </a:r>
            <a:r>
              <a:rPr lang="en-US" dirty="0" err="1"/>
              <a:t>kloo</a:t>
            </a:r>
            <a:r>
              <a:rPr lang="en-US" dirty="0"/>
              <a:t>-</a:t>
            </a:r>
            <a:r>
              <a:rPr lang="en-US" dirty="0" err="1"/>
              <a:t>siv-ity</a:t>
            </a:r>
            <a:r>
              <a:rPr lang="en-US" dirty="0"/>
              <a:t>)</a:t>
            </a:r>
          </a:p>
        </p:txBody>
      </p:sp>
      <p:sp>
        <p:nvSpPr>
          <p:cNvPr id="4" name="Slide Number Placeholder 3"/>
          <p:cNvSpPr>
            <a:spLocks noGrp="1"/>
          </p:cNvSpPr>
          <p:nvPr>
            <p:ph type="sldNum" sz="quarter" idx="5"/>
          </p:nvPr>
        </p:nvSpPr>
        <p:spPr/>
        <p:txBody>
          <a:bodyPr/>
          <a:lstStyle/>
          <a:p>
            <a:fld id="{95FE5A7C-57C7-4F3B-B388-52DB7BD678BC}" type="slidenum">
              <a:rPr lang="en-US" smtClean="0"/>
              <a:t>29</a:t>
            </a:fld>
            <a:endParaRPr lang="en-US"/>
          </a:p>
        </p:txBody>
      </p:sp>
    </p:spTree>
    <p:extLst>
      <p:ext uri="{BB962C8B-B14F-4D97-AF65-F5344CB8AC3E}">
        <p14:creationId xmlns:p14="http://schemas.microsoft.com/office/powerpoint/2010/main" val="189402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tech oriented my entire life with a focus on HW. </a:t>
            </a:r>
            <a:br>
              <a:rPr lang="en-US" dirty="0"/>
            </a:br>
            <a:r>
              <a:rPr lang="en-US" dirty="0"/>
              <a:t>My dad used to show me how to put together electronics in our garage when I was a kid.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my amateur radio license at age 12; at around the same time I got into scrapping and rebuilding computers.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a:t>
            </a:fld>
            <a:endParaRPr lang="en-US"/>
          </a:p>
        </p:txBody>
      </p:sp>
    </p:spTree>
    <p:extLst>
      <p:ext uri="{BB962C8B-B14F-4D97-AF65-F5344CB8AC3E}">
        <p14:creationId xmlns:p14="http://schemas.microsoft.com/office/powerpoint/2010/main" val="2816856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Amazing and fostering community of makers and techies. A genuinely loving community, as is typical of maker spaces promoting equity and inclusivity. (In-</a:t>
            </a:r>
            <a:r>
              <a:rPr lang="en-US" dirty="0" err="1"/>
              <a:t>kloo</a:t>
            </a:r>
            <a:r>
              <a:rPr lang="en-US" dirty="0"/>
              <a:t>-</a:t>
            </a:r>
            <a:r>
              <a:rPr lang="en-US" dirty="0" err="1"/>
              <a:t>siv-ity</a:t>
            </a:r>
            <a:r>
              <a:rPr lang="en-US" dirty="0"/>
              <a:t>)</a:t>
            </a:r>
          </a:p>
          <a:p>
            <a:endParaRPr lang="en-US" dirty="0"/>
          </a:p>
          <a:p>
            <a:r>
              <a:rPr lang="en-US" dirty="0"/>
              <a:t>&gt;Here are some quick examples of how an Arduino can actually be used</a:t>
            </a:r>
          </a:p>
        </p:txBody>
      </p:sp>
      <p:sp>
        <p:nvSpPr>
          <p:cNvPr id="4" name="Slide Number Placeholder 3"/>
          <p:cNvSpPr>
            <a:spLocks noGrp="1"/>
          </p:cNvSpPr>
          <p:nvPr>
            <p:ph type="sldNum" sz="quarter" idx="5"/>
          </p:nvPr>
        </p:nvSpPr>
        <p:spPr/>
        <p:txBody>
          <a:bodyPr/>
          <a:lstStyle/>
          <a:p>
            <a:fld id="{95FE5A7C-57C7-4F3B-B388-52DB7BD678BC}" type="slidenum">
              <a:rPr lang="en-US" smtClean="0"/>
              <a:t>30</a:t>
            </a:fld>
            <a:endParaRPr lang="en-US"/>
          </a:p>
        </p:txBody>
      </p:sp>
    </p:spTree>
    <p:extLst>
      <p:ext uri="{BB962C8B-B14F-4D97-AF65-F5344CB8AC3E}">
        <p14:creationId xmlns:p14="http://schemas.microsoft.com/office/powerpoint/2010/main" val="4037447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quick examples of how an Arduino can actually be used</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31</a:t>
            </a:fld>
            <a:endParaRPr lang="en-US"/>
          </a:p>
        </p:txBody>
      </p:sp>
    </p:spTree>
    <p:extLst>
      <p:ext uri="{BB962C8B-B14F-4D97-AF65-F5344CB8AC3E}">
        <p14:creationId xmlns:p14="http://schemas.microsoft.com/office/powerpoint/2010/main" val="1142990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33</a:t>
            </a:fld>
            <a:endParaRPr lang="en-US"/>
          </a:p>
        </p:txBody>
      </p:sp>
    </p:spTree>
    <p:extLst>
      <p:ext uri="{BB962C8B-B14F-4D97-AF65-F5344CB8AC3E}">
        <p14:creationId xmlns:p14="http://schemas.microsoft.com/office/powerpoint/2010/main" val="413207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you can do with a raspberry pi as far as learning about computer science and coding can be done on any regular computer or </a:t>
            </a:r>
            <a:r>
              <a:rPr lang="en-US" dirty="0" err="1"/>
              <a:t>linux</a:t>
            </a:r>
            <a:r>
              <a:rPr lang="en-US" dirty="0"/>
              <a:t> machine. Arduino is more task specific and closer to the actual hardware like sensors and motors and other peripherals. Raspberry Pi definitely has its place in embedded systems, especially in respect to computer science, so I think it would be wise to give it its own presentation another time. Its an entire rabbit hole on its own.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34</a:t>
            </a:fld>
            <a:endParaRPr lang="en-US"/>
          </a:p>
        </p:txBody>
      </p:sp>
    </p:spTree>
    <p:extLst>
      <p:ext uri="{BB962C8B-B14F-4D97-AF65-F5344CB8AC3E}">
        <p14:creationId xmlns:p14="http://schemas.microsoft.com/office/powerpoint/2010/main" val="1710665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of course we start with #1, the microcontroller. This is the brain of the Arduino, this is what we’re programming to do work and is </a:t>
            </a:r>
            <a:r>
              <a:rPr lang="en-US" b="0" i="0" dirty="0">
                <a:solidFill>
                  <a:srgbClr val="374151"/>
                </a:solidFill>
                <a:effectLst/>
                <a:latin typeface="Söhne"/>
              </a:rPr>
              <a:t>responsible for executing the instructions in our code.</a:t>
            </a:r>
            <a:br>
              <a:rPr lang="en-US" dirty="0"/>
            </a:br>
            <a:r>
              <a:rPr lang="en-US" dirty="0"/>
              <a:t>*click for image*</a:t>
            </a:r>
            <a:br>
              <a:rPr lang="en-US" dirty="0"/>
            </a:br>
            <a:r>
              <a:rPr lang="en-US" dirty="0"/>
              <a:t>Note that most of the “legs” on the microcontroller are connected to one of these pins here. </a:t>
            </a:r>
          </a:p>
          <a:p>
            <a:r>
              <a:rPr lang="en-US" dirty="0"/>
              <a:t>*highlight headers*</a:t>
            </a:r>
          </a:p>
          <a:p>
            <a:r>
              <a:rPr lang="en-US" dirty="0"/>
              <a:t>That’s kind of the whole purpose of the board; breaking out connectivity to the chip for the user. </a:t>
            </a:r>
            <a:br>
              <a:rPr lang="en-US" dirty="0"/>
            </a:br>
            <a:r>
              <a:rPr lang="en-US" b="1" i="0" dirty="0">
                <a:effectLst/>
                <a:latin typeface="Söhne"/>
              </a:rPr>
              <a:t>Digital Input/Output Pins</a:t>
            </a:r>
            <a:r>
              <a:rPr lang="en-US" b="0" i="0" dirty="0">
                <a:solidFill>
                  <a:srgbClr val="374151"/>
                </a:solidFill>
                <a:effectLst/>
                <a:latin typeface="Söhne"/>
              </a:rPr>
              <a:t>: These are the pins used to connect the Arduino to other components and sensors to either receive or send signals.</a:t>
            </a:r>
            <a:br>
              <a:rPr lang="en-US" b="0" i="0" dirty="0">
                <a:solidFill>
                  <a:srgbClr val="374151"/>
                </a:solidFill>
                <a:effectLst/>
                <a:latin typeface="Söhne"/>
              </a:rPr>
            </a:br>
            <a:r>
              <a:rPr lang="en-US" b="1" i="0" dirty="0">
                <a:effectLst/>
                <a:latin typeface="Söhne"/>
              </a:rPr>
              <a:t>Analog Input Pins</a:t>
            </a:r>
            <a:r>
              <a:rPr lang="en-US" b="0" i="0" dirty="0">
                <a:solidFill>
                  <a:srgbClr val="374151"/>
                </a:solidFill>
                <a:effectLst/>
                <a:latin typeface="Söhne"/>
              </a:rPr>
              <a:t>: Explain that these pins are used to read analog signals, which can vary across a range of values.</a:t>
            </a:r>
            <a:br>
              <a:rPr lang="en-US" b="0" i="0" dirty="0">
                <a:solidFill>
                  <a:srgbClr val="374151"/>
                </a:solidFill>
                <a:effectLst/>
                <a:latin typeface="Söhne"/>
              </a:rPr>
            </a:br>
            <a:r>
              <a:rPr lang="en-US" b="1" i="0" dirty="0">
                <a:effectLst/>
                <a:latin typeface="Söhne"/>
              </a:rPr>
              <a:t>Power Supply</a:t>
            </a:r>
            <a:r>
              <a:rPr lang="en-US" b="0" i="0" dirty="0">
                <a:solidFill>
                  <a:srgbClr val="374151"/>
                </a:solidFill>
                <a:effectLst/>
                <a:latin typeface="Söhne"/>
              </a:rPr>
              <a:t>: Describe how the Arduino can be powered through the USB port or an external power source.</a:t>
            </a:r>
            <a:br>
              <a:rPr lang="en-US" b="0" i="0" dirty="0">
                <a:solidFill>
                  <a:srgbClr val="374151"/>
                </a:solidFill>
                <a:effectLst/>
                <a:latin typeface="Söhne"/>
              </a:rPr>
            </a:br>
            <a:r>
              <a:rPr lang="en-US" b="1" i="0" dirty="0">
                <a:effectLst/>
                <a:latin typeface="Söhne"/>
              </a:rPr>
              <a:t>Reset Button</a:t>
            </a:r>
            <a:r>
              <a:rPr lang="en-US" b="0" i="0" dirty="0">
                <a:solidFill>
                  <a:srgbClr val="374151"/>
                </a:solidFill>
                <a:effectLst/>
                <a:latin typeface="Söhne"/>
              </a:rPr>
              <a:t>: A button used to restart the microcontroller, essentially restarting your program from the beginning.</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35</a:t>
            </a:fld>
            <a:endParaRPr lang="en-US"/>
          </a:p>
        </p:txBody>
      </p:sp>
    </p:spTree>
    <p:extLst>
      <p:ext uri="{BB962C8B-B14F-4D97-AF65-F5344CB8AC3E}">
        <p14:creationId xmlns:p14="http://schemas.microsoft.com/office/powerpoint/2010/main" val="1062985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Now we focus on what we’re actually going to be physically interfacing with on these boards. </a:t>
            </a:r>
          </a:p>
          <a:p>
            <a:pPr algn="l">
              <a:buFont typeface="Arial" panose="020B0604020202020204" pitchFamily="34" charset="0"/>
              <a:buNone/>
            </a:pPr>
            <a:r>
              <a:rPr lang="en-US" b="0" i="0" dirty="0">
                <a:solidFill>
                  <a:srgbClr val="374151"/>
                </a:solidFill>
                <a:effectLst/>
                <a:latin typeface="Söhne"/>
              </a:rPr>
              <a:t>We won’t be touching the microcontroller chip, just plugging wires into the headers that connect to it. (explain headers)</a:t>
            </a:r>
          </a:p>
          <a:p>
            <a:pPr algn="l">
              <a:buFont typeface="Arial" panose="020B0604020202020204" pitchFamily="34" charset="0"/>
              <a:buNone/>
            </a:pPr>
            <a:r>
              <a:rPr lang="en-US" b="0" i="0" dirty="0">
                <a:solidFill>
                  <a:srgbClr val="374151"/>
                </a:solidFill>
                <a:effectLst/>
                <a:latin typeface="Söhne"/>
              </a:rPr>
              <a:t>These wires then go on to connect to our peripheral devices, like sensors or motors. </a:t>
            </a:r>
            <a:br>
              <a:rPr lang="en-US" b="0" i="0" dirty="0">
                <a:solidFill>
                  <a:srgbClr val="374151"/>
                </a:solidFill>
                <a:effectLst/>
                <a:latin typeface="Söhne"/>
              </a:rPr>
            </a:br>
            <a:r>
              <a:rPr lang="en-US" b="0" i="0" dirty="0">
                <a:solidFill>
                  <a:srgbClr val="374151"/>
                </a:solidFill>
                <a:effectLst/>
                <a:latin typeface="Söhne"/>
              </a:rPr>
              <a:t>Let’s pause and take a second and think about that, with the various inputs and outputs:</a:t>
            </a:r>
          </a:p>
          <a:p>
            <a:pPr algn="l">
              <a:buFont typeface="Arial" panose="020B0604020202020204" pitchFamily="34" charset="0"/>
              <a:buChar char="•"/>
            </a:pPr>
            <a:r>
              <a:rPr lang="en-US" b="0" i="0" dirty="0">
                <a:solidFill>
                  <a:srgbClr val="374151"/>
                </a:solidFill>
                <a:effectLst/>
                <a:latin typeface="Söhne"/>
              </a:rPr>
              <a:t>We can read data from various sensors or buttons. *click*</a:t>
            </a:r>
          </a:p>
          <a:p>
            <a:pPr algn="l">
              <a:buFont typeface="Arial" panose="020B0604020202020204" pitchFamily="34" charset="0"/>
              <a:buChar char="•"/>
            </a:pPr>
            <a:r>
              <a:rPr lang="en-US" b="0" i="0" dirty="0">
                <a:solidFill>
                  <a:srgbClr val="374151"/>
                </a:solidFill>
                <a:effectLst/>
                <a:latin typeface="Söhne"/>
              </a:rPr>
              <a:t>We can control motors, LEDs, other actuators, and displays. *click* </a:t>
            </a:r>
          </a:p>
          <a:p>
            <a:pPr algn="l">
              <a:buFont typeface="Arial" panose="020B0604020202020204" pitchFamily="34" charset="0"/>
              <a:buChar char="•"/>
            </a:pPr>
            <a:r>
              <a:rPr lang="en-US" b="0" i="0" dirty="0">
                <a:solidFill>
                  <a:srgbClr val="374151"/>
                </a:solidFill>
                <a:effectLst/>
                <a:latin typeface="Söhne"/>
              </a:rPr>
              <a:t>We can even communicate with other devices through protocols like SPI, I2C, UART, etc.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36</a:t>
            </a:fld>
            <a:endParaRPr lang="en-US"/>
          </a:p>
        </p:txBody>
      </p:sp>
    </p:spTree>
    <p:extLst>
      <p:ext uri="{BB962C8B-B14F-4D97-AF65-F5344CB8AC3E}">
        <p14:creationId xmlns:p14="http://schemas.microsoft.com/office/powerpoint/2010/main" val="413314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here on the left we have an almost hand-drawn representation of the connection points for the microcontroller. </a:t>
            </a:r>
          </a:p>
          <a:p>
            <a:r>
              <a:rPr lang="en-US" dirty="0"/>
              <a:t>This way of documenting the connection points is often referred to as a “schematic” or “block diagram”. </a:t>
            </a:r>
            <a:br>
              <a:rPr lang="en-US" dirty="0"/>
            </a:br>
            <a:r>
              <a:rPr lang="en-US" dirty="0"/>
              <a:t>Note that the digital pins on the right side the board correlate to the right of the rectangle in the schematic, </a:t>
            </a:r>
          </a:p>
          <a:p>
            <a:r>
              <a:rPr lang="en-US" dirty="0"/>
              <a:t>Same with the analog pins on the left side of the board correlating to the left side of the rectangle. </a:t>
            </a:r>
          </a:p>
          <a:p>
            <a:r>
              <a:rPr lang="en-US" dirty="0"/>
              <a:t>They try to keep schematics close to what’s happening on the physical chip or board itself, but it’s frequently not the case. Always good to double check schematics against  real world devices. </a:t>
            </a:r>
          </a:p>
        </p:txBody>
      </p:sp>
      <p:sp>
        <p:nvSpPr>
          <p:cNvPr id="4" name="Slide Number Placeholder 3"/>
          <p:cNvSpPr>
            <a:spLocks noGrp="1"/>
          </p:cNvSpPr>
          <p:nvPr>
            <p:ph type="sldNum" sz="quarter" idx="5"/>
          </p:nvPr>
        </p:nvSpPr>
        <p:spPr/>
        <p:txBody>
          <a:bodyPr/>
          <a:lstStyle/>
          <a:p>
            <a:fld id="{95FE5A7C-57C7-4F3B-B388-52DB7BD678BC}" type="slidenum">
              <a:rPr lang="en-US" smtClean="0"/>
              <a:t>37</a:t>
            </a:fld>
            <a:endParaRPr lang="en-US"/>
          </a:p>
        </p:txBody>
      </p:sp>
    </p:spTree>
    <p:extLst>
      <p:ext uri="{BB962C8B-B14F-4D97-AF65-F5344CB8AC3E}">
        <p14:creationId xmlns:p14="http://schemas.microsoft.com/office/powerpoint/2010/main" val="4060329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start diving into a little bit of the logic behind the microcontroller and what makes these pretty neat to use. </a:t>
            </a:r>
          </a:p>
          <a:p>
            <a:br>
              <a:rPr lang="en-US" dirty="0"/>
            </a:br>
            <a:r>
              <a:rPr lang="en-US" dirty="0"/>
              <a:t>The analog pins are named as such because they have the functionality of Analog to Digital conversion; one of the key `purposes of a microcontroller. </a:t>
            </a:r>
            <a:br>
              <a:rPr lang="en-US" dirty="0"/>
            </a:br>
            <a:br>
              <a:rPr lang="en-US" dirty="0"/>
            </a:br>
            <a:r>
              <a:rPr lang="en-US" dirty="0"/>
              <a:t>What that means is they take analog signal, which is voltage, and turn it into a digital representation that we can use in processing. </a:t>
            </a:r>
          </a:p>
          <a:p>
            <a:br>
              <a:rPr lang="en-US" dirty="0"/>
            </a:br>
            <a:r>
              <a:rPr lang="en-US" dirty="0"/>
              <a:t>Majority of sensors output a voltage in an analog form, meaning it’s not digital on-off. </a:t>
            </a:r>
            <a:r>
              <a:rPr lang="en-US" b="0" i="0" dirty="0">
                <a:solidFill>
                  <a:srgbClr val="374151"/>
                </a:solidFill>
                <a:effectLst/>
                <a:latin typeface="Söhne"/>
              </a:rPr>
              <a:t>Analog signals exhibit a continuous variation, which means that the signal can take any value within a specified range. Voltage, being a continuously varying parameter, can represent these signals accurately.</a:t>
            </a:r>
            <a:r>
              <a:rPr lang="en-US" dirty="0"/>
              <a:t> We can take these changes in voltage and map to digital for processing. So a sensor outputting a range of 0 volts to 5 volts into a </a:t>
            </a:r>
            <a:r>
              <a:rPr lang="en-US" b="0" i="0" dirty="0">
                <a:solidFill>
                  <a:srgbClr val="374151"/>
                </a:solidFill>
                <a:effectLst/>
                <a:latin typeface="Söhne"/>
              </a:rPr>
              <a:t>digital value of 0 to 1023. (2.5V would be mapped to a digital value of about 511 (which is 1023/2))</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38</a:t>
            </a:fld>
            <a:endParaRPr lang="en-US"/>
          </a:p>
        </p:txBody>
      </p:sp>
    </p:spTree>
    <p:extLst>
      <p:ext uri="{BB962C8B-B14F-4D97-AF65-F5344CB8AC3E}">
        <p14:creationId xmlns:p14="http://schemas.microsoft.com/office/powerpoint/2010/main" val="2784148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variety of awesome sensors easily available and designed to be used with Arduino and other microcontrollers. </a:t>
            </a:r>
          </a:p>
          <a:p>
            <a:br>
              <a:rPr lang="en-US" dirty="0"/>
            </a:br>
            <a:r>
              <a:rPr lang="en-US" dirty="0"/>
              <a:t>The sensors are pretty easy to use. There is a ground pin, necessary to complete any electronic circuit. You simply wire it to a ground pin location on your Arduino’s pin header. </a:t>
            </a:r>
            <a:br>
              <a:rPr lang="en-US" dirty="0"/>
            </a:br>
            <a:br>
              <a:rPr lang="en-US" dirty="0"/>
            </a:br>
            <a:r>
              <a:rPr lang="en-US" dirty="0"/>
              <a:t>There is a voltage input pin to power the sensor, you can supply the voltage from your Arduino’s 5v header pin with a wire as well. </a:t>
            </a:r>
          </a:p>
          <a:p>
            <a:endParaRPr lang="en-US" dirty="0"/>
          </a:p>
          <a:p>
            <a:r>
              <a:rPr lang="en-US" dirty="0"/>
              <a:t>Then there is the voltage output pin, which is what we give to one of the Arduino’s analog pins to process voltage into digital through the ADC. </a:t>
            </a:r>
            <a:br>
              <a:rPr lang="en-US" dirty="0"/>
            </a:br>
            <a:br>
              <a:rPr lang="en-US" dirty="0"/>
            </a:br>
            <a:r>
              <a:rPr lang="en-US" dirty="0"/>
              <a:t>Some sensors have additional pins, and their usages are easily described and found online. The ultrasonic module, for example, its’ 4</a:t>
            </a:r>
            <a:r>
              <a:rPr lang="en-US" baseline="30000" dirty="0"/>
              <a:t>th</a:t>
            </a:r>
            <a:r>
              <a:rPr lang="en-US" dirty="0"/>
              <a:t> pin is a trigger. It sends an audio pulse and listens for an echo.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39</a:t>
            </a:fld>
            <a:endParaRPr lang="en-US"/>
          </a:p>
        </p:txBody>
      </p:sp>
    </p:spTree>
    <p:extLst>
      <p:ext uri="{BB962C8B-B14F-4D97-AF65-F5344CB8AC3E}">
        <p14:creationId xmlns:p14="http://schemas.microsoft.com/office/powerpoint/2010/main" val="3621854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40</a:t>
            </a:fld>
            <a:endParaRPr lang="en-US"/>
          </a:p>
        </p:txBody>
      </p:sp>
    </p:spTree>
    <p:extLst>
      <p:ext uri="{BB962C8B-B14F-4D97-AF65-F5344CB8AC3E}">
        <p14:creationId xmlns:p14="http://schemas.microsoft.com/office/powerpoint/2010/main" val="218354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tech oriented my entire life with a focus on HW. </a:t>
            </a:r>
            <a:br>
              <a:rPr lang="en-US" dirty="0"/>
            </a:br>
            <a:r>
              <a:rPr lang="en-US" dirty="0"/>
              <a:t>My dad used to show me how to put together electronics in our garage when I was a kid.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my amateur radio license at age 12; at around the same time I got into scrapping and rebuilding computers.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software background…</a:t>
            </a:r>
          </a:p>
        </p:txBody>
      </p:sp>
      <p:sp>
        <p:nvSpPr>
          <p:cNvPr id="4" name="Slide Number Placeholder 3"/>
          <p:cNvSpPr>
            <a:spLocks noGrp="1"/>
          </p:cNvSpPr>
          <p:nvPr>
            <p:ph type="sldNum" sz="quarter" idx="5"/>
          </p:nvPr>
        </p:nvSpPr>
        <p:spPr/>
        <p:txBody>
          <a:bodyPr/>
          <a:lstStyle/>
          <a:p>
            <a:fld id="{95FE5A7C-57C7-4F3B-B388-52DB7BD678BC}" type="slidenum">
              <a:rPr lang="en-US" smtClean="0"/>
              <a:t>4</a:t>
            </a:fld>
            <a:endParaRPr lang="en-US"/>
          </a:p>
        </p:txBody>
      </p:sp>
    </p:spTree>
    <p:extLst>
      <p:ext uri="{BB962C8B-B14F-4D97-AF65-F5344CB8AC3E}">
        <p14:creationId xmlns:p14="http://schemas.microsoft.com/office/powerpoint/2010/main" val="3547546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41</a:t>
            </a:fld>
            <a:endParaRPr lang="en-US"/>
          </a:p>
        </p:txBody>
      </p:sp>
    </p:spTree>
    <p:extLst>
      <p:ext uri="{BB962C8B-B14F-4D97-AF65-F5344CB8AC3E}">
        <p14:creationId xmlns:p14="http://schemas.microsoft.com/office/powerpoint/2010/main" val="71385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47</a:t>
            </a:fld>
            <a:endParaRPr lang="en-US"/>
          </a:p>
        </p:txBody>
      </p:sp>
    </p:spTree>
    <p:extLst>
      <p:ext uri="{BB962C8B-B14F-4D97-AF65-F5344CB8AC3E}">
        <p14:creationId xmlns:p14="http://schemas.microsoft.com/office/powerpoint/2010/main" val="2909943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49</a:t>
            </a:fld>
            <a:endParaRPr lang="en-US"/>
          </a:p>
        </p:txBody>
      </p:sp>
    </p:spTree>
    <p:extLst>
      <p:ext uri="{BB962C8B-B14F-4D97-AF65-F5344CB8AC3E}">
        <p14:creationId xmlns:p14="http://schemas.microsoft.com/office/powerpoint/2010/main" val="1280925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 you’re probably wondering what an IDE is</a:t>
            </a:r>
            <a:br>
              <a:rPr lang="en-US" dirty="0"/>
            </a:br>
            <a:r>
              <a:rPr lang="en-US" dirty="0"/>
              <a:t>*click* Stands for Integrated Development Environment; this one is the Arduino IDE. It’s a program for your computer, and it connects to your Arduino board, allowing for the uploading and writing of code to the microcontroller. The neat thing about the IDE is that it had a code editor, and tons of pre-written example programs to get started. </a:t>
            </a:r>
            <a:br>
              <a:rPr lang="en-US" dirty="0"/>
            </a:br>
            <a:r>
              <a:rPr lang="en-US" dirty="0"/>
              <a:t>*click* If you’re curious to see where the actual “main” function resides, it is in the Arduino core library, and it generally looks like this. We would hardly ever touch that though. I never have. No need.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50</a:t>
            </a:fld>
            <a:endParaRPr lang="en-US"/>
          </a:p>
        </p:txBody>
      </p:sp>
    </p:spTree>
    <p:extLst>
      <p:ext uri="{BB962C8B-B14F-4D97-AF65-F5344CB8AC3E}">
        <p14:creationId xmlns:p14="http://schemas.microsoft.com/office/powerpoint/2010/main" val="2117967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52</a:t>
            </a:fld>
            <a:endParaRPr lang="en-US"/>
          </a:p>
        </p:txBody>
      </p:sp>
    </p:spTree>
    <p:extLst>
      <p:ext uri="{BB962C8B-B14F-4D97-AF65-F5344CB8AC3E}">
        <p14:creationId xmlns:p14="http://schemas.microsoft.com/office/powerpoint/2010/main" val="3238927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53</a:t>
            </a:fld>
            <a:endParaRPr lang="en-US"/>
          </a:p>
        </p:txBody>
      </p:sp>
    </p:spTree>
    <p:extLst>
      <p:ext uri="{BB962C8B-B14F-4D97-AF65-F5344CB8AC3E}">
        <p14:creationId xmlns:p14="http://schemas.microsoft.com/office/powerpoint/2010/main" val="1876266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54</a:t>
            </a:fld>
            <a:endParaRPr lang="en-US"/>
          </a:p>
        </p:txBody>
      </p:sp>
    </p:spTree>
    <p:extLst>
      <p:ext uri="{BB962C8B-B14F-4D97-AF65-F5344CB8AC3E}">
        <p14:creationId xmlns:p14="http://schemas.microsoft.com/office/powerpoint/2010/main" val="2322962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55</a:t>
            </a:fld>
            <a:endParaRPr lang="en-US"/>
          </a:p>
        </p:txBody>
      </p:sp>
    </p:spTree>
    <p:extLst>
      <p:ext uri="{BB962C8B-B14F-4D97-AF65-F5344CB8AC3E}">
        <p14:creationId xmlns:p14="http://schemas.microsoft.com/office/powerpoint/2010/main" val="2795928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57</a:t>
            </a:fld>
            <a:endParaRPr lang="en-US"/>
          </a:p>
        </p:txBody>
      </p:sp>
    </p:spTree>
    <p:extLst>
      <p:ext uri="{BB962C8B-B14F-4D97-AF65-F5344CB8AC3E}">
        <p14:creationId xmlns:p14="http://schemas.microsoft.com/office/powerpoint/2010/main" val="2578286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58</a:t>
            </a:fld>
            <a:endParaRPr lang="en-US"/>
          </a:p>
        </p:txBody>
      </p:sp>
    </p:spTree>
    <p:extLst>
      <p:ext uri="{BB962C8B-B14F-4D97-AF65-F5344CB8AC3E}">
        <p14:creationId xmlns:p14="http://schemas.microsoft.com/office/powerpoint/2010/main" val="93626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Years of coding experience</a:t>
            </a:r>
          </a:p>
          <a:p>
            <a:r>
              <a:rPr lang="en-US" dirty="0"/>
              <a:t>Familiar with C++, Java, and Python in that order</a:t>
            </a:r>
          </a:p>
        </p:txBody>
      </p:sp>
      <p:sp>
        <p:nvSpPr>
          <p:cNvPr id="4" name="Slide Number Placeholder 3"/>
          <p:cNvSpPr>
            <a:spLocks noGrp="1"/>
          </p:cNvSpPr>
          <p:nvPr>
            <p:ph type="sldNum" sz="quarter" idx="5"/>
          </p:nvPr>
        </p:nvSpPr>
        <p:spPr/>
        <p:txBody>
          <a:bodyPr/>
          <a:lstStyle/>
          <a:p>
            <a:fld id="{95FE5A7C-57C7-4F3B-B388-52DB7BD678BC}" type="slidenum">
              <a:rPr lang="en-US" smtClean="0"/>
              <a:t>5</a:t>
            </a:fld>
            <a:endParaRPr lang="en-US"/>
          </a:p>
        </p:txBody>
      </p:sp>
    </p:spTree>
    <p:extLst>
      <p:ext uri="{BB962C8B-B14F-4D97-AF65-F5344CB8AC3E}">
        <p14:creationId xmlns:p14="http://schemas.microsoft.com/office/powerpoint/2010/main" val="1874386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59</a:t>
            </a:fld>
            <a:endParaRPr lang="en-US"/>
          </a:p>
        </p:txBody>
      </p:sp>
    </p:spTree>
    <p:extLst>
      <p:ext uri="{BB962C8B-B14F-4D97-AF65-F5344CB8AC3E}">
        <p14:creationId xmlns:p14="http://schemas.microsoft.com/office/powerpoint/2010/main" val="136184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60</a:t>
            </a:fld>
            <a:endParaRPr lang="en-US"/>
          </a:p>
        </p:txBody>
      </p:sp>
    </p:spTree>
    <p:extLst>
      <p:ext uri="{BB962C8B-B14F-4D97-AF65-F5344CB8AC3E}">
        <p14:creationId xmlns:p14="http://schemas.microsoft.com/office/powerpoint/2010/main" val="934129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61</a:t>
            </a:fld>
            <a:endParaRPr lang="en-US"/>
          </a:p>
        </p:txBody>
      </p:sp>
    </p:spTree>
    <p:extLst>
      <p:ext uri="{BB962C8B-B14F-4D97-AF65-F5344CB8AC3E}">
        <p14:creationId xmlns:p14="http://schemas.microsoft.com/office/powerpoint/2010/main" val="131732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 for a company that makes </a:t>
            </a:r>
          </a:p>
          <a:p>
            <a:r>
              <a:rPr lang="en-US" dirty="0"/>
              <a:t>High Freq. Radio Technologies and hardware such as:</a:t>
            </a:r>
          </a:p>
          <a:p>
            <a:r>
              <a:rPr lang="en-US" dirty="0"/>
              <a:t>Point to point radio links, </a:t>
            </a:r>
          </a:p>
          <a:p>
            <a:r>
              <a:rPr lang="en-US" dirty="0"/>
              <a:t>Novel waveguide technologies, </a:t>
            </a:r>
          </a:p>
          <a:p>
            <a:r>
              <a:rPr lang="en-US" dirty="0"/>
              <a:t>And developments in RFID. </a:t>
            </a:r>
            <a:br>
              <a:rPr lang="en-US" dirty="0"/>
            </a:br>
            <a:r>
              <a:rPr lang="en-US" dirty="0"/>
              <a:t>We play around in frequencies ranges of 60GHz to 90GHz; for comparison, common </a:t>
            </a:r>
            <a:r>
              <a:rPr lang="en-US" dirty="0" err="1"/>
              <a:t>wifi</a:t>
            </a:r>
            <a:r>
              <a:rPr lang="en-US" dirty="0"/>
              <a:t> routers are 2.4GHz and 5GHz. </a:t>
            </a:r>
          </a:p>
        </p:txBody>
      </p:sp>
      <p:sp>
        <p:nvSpPr>
          <p:cNvPr id="4" name="Slide Number Placeholder 3"/>
          <p:cNvSpPr>
            <a:spLocks noGrp="1"/>
          </p:cNvSpPr>
          <p:nvPr>
            <p:ph type="sldNum" sz="quarter" idx="5"/>
          </p:nvPr>
        </p:nvSpPr>
        <p:spPr/>
        <p:txBody>
          <a:bodyPr/>
          <a:lstStyle/>
          <a:p>
            <a:fld id="{95FE5A7C-57C7-4F3B-B388-52DB7BD678BC}" type="slidenum">
              <a:rPr lang="en-US" smtClean="0"/>
              <a:t>6</a:t>
            </a:fld>
            <a:endParaRPr lang="en-US"/>
          </a:p>
        </p:txBody>
      </p:sp>
    </p:spTree>
    <p:extLst>
      <p:ext uri="{BB962C8B-B14F-4D97-AF65-F5344CB8AC3E}">
        <p14:creationId xmlns:p14="http://schemas.microsoft.com/office/powerpoint/2010/main" val="87100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 for a company that makes </a:t>
            </a:r>
          </a:p>
          <a:p>
            <a:r>
              <a:rPr lang="en-US" dirty="0"/>
              <a:t>High Freq. Radio Technologies and hardware such as:</a:t>
            </a:r>
          </a:p>
          <a:p>
            <a:r>
              <a:rPr lang="en-US" dirty="0"/>
              <a:t>Point to point radio links, </a:t>
            </a:r>
          </a:p>
          <a:p>
            <a:r>
              <a:rPr lang="en-US" dirty="0"/>
              <a:t>Novel waveguide technologies, </a:t>
            </a:r>
          </a:p>
          <a:p>
            <a:r>
              <a:rPr lang="en-US" dirty="0"/>
              <a:t>And developments in RFID. </a:t>
            </a:r>
            <a:br>
              <a:rPr lang="en-US" dirty="0"/>
            </a:br>
            <a:r>
              <a:rPr lang="en-US" dirty="0"/>
              <a:t>We play around in frequencies ranges of 60GHz to 90GHz; for comparison, common </a:t>
            </a:r>
            <a:r>
              <a:rPr lang="en-US" dirty="0" err="1"/>
              <a:t>wifi</a:t>
            </a:r>
            <a:r>
              <a:rPr lang="en-US" dirty="0"/>
              <a:t> routers are 2.4GHz and 5GHz.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&gt;We make cool radios that get put on towers and skyscrapers…</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7</a:t>
            </a:fld>
            <a:endParaRPr lang="en-US"/>
          </a:p>
        </p:txBody>
      </p:sp>
    </p:spTree>
    <p:extLst>
      <p:ext uri="{BB962C8B-B14F-4D97-AF65-F5344CB8AC3E}">
        <p14:creationId xmlns:p14="http://schemas.microsoft.com/office/powerpoint/2010/main" val="937567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make cool radios that get put on towers and skyscrapers….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&gt;And we help develop radio infrastructure for private entities, public municipalities, and big fish like cell phone companies...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8</a:t>
            </a:fld>
            <a:endParaRPr lang="en-US"/>
          </a:p>
        </p:txBody>
      </p:sp>
    </p:spTree>
    <p:extLst>
      <p:ext uri="{BB962C8B-B14F-4D97-AF65-F5344CB8AC3E}">
        <p14:creationId xmlns:p14="http://schemas.microsoft.com/office/powerpoint/2010/main" val="3256624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help develop radio infrastructure for private entities, public municipalities, and big fish like cell phone companies.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&gt;But what I spend a lot of time actually doing is looking at huge spreadsheets like this one. This is an actual bill of material spreadsheet I used a few weeks ago.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9</a:t>
            </a:fld>
            <a:endParaRPr lang="en-US"/>
          </a:p>
        </p:txBody>
      </p:sp>
    </p:spTree>
    <p:extLst>
      <p:ext uri="{BB962C8B-B14F-4D97-AF65-F5344CB8AC3E}">
        <p14:creationId xmlns:p14="http://schemas.microsoft.com/office/powerpoint/2010/main" val="266523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1E2D-875A-30F4-79D1-1F60710FC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444777-8672-1C54-BE2A-2CED01AF0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55D23-FB32-B40B-0CA1-20C6798F4DE5}"/>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8CCC3B7A-5CA0-23E7-76E7-16DAF5363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1ECC3-BA87-E918-0339-6CAFE3F0088D}"/>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09040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956C-7207-9EBB-8506-3D50E44676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8588D4-3F15-0672-970A-C07D6A2BFB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7ED43-22A3-FA2F-3970-87B104E2D852}"/>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9BCCED0B-8C02-0176-2B7C-E32643295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E10CC-8389-2204-D0F0-C03875258CEB}"/>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2416296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4D29ED-4F53-1F9E-CE49-66B3660F0A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CAAB9-F063-0C34-A8FC-AB50AA499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1C691-A499-D5E1-983D-73902090A35E}"/>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1AD24043-1388-4CA8-6D2E-E4B5D17A5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9380C0-12EE-683F-88B2-155D06BE1DA1}"/>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05149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ADA6-67DC-FD17-18FA-EE3D21ABB2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61B23-CDA7-13E3-C5EB-3263C2C507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7F5F86-AF74-1C2E-71BC-E6ED7BE55F8D}"/>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94BF290B-735E-C089-162C-CE8B961F5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D6EBF-04D1-0CCE-70AF-82ED485F8751}"/>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607208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285-C07C-BEA3-8F43-1C02C31E2A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E4B36-B7E1-CE27-EDA8-F0D0FF316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963B9-1671-5D0B-9D74-3B2889669991}"/>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59CAB006-2D6A-2F61-228B-AD464AAE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091D6-E78A-164C-ADAE-24FBB82EC1E7}"/>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152443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F740-0398-9994-3FF7-FEEEFACAD5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44AA5-A81E-D857-3B80-006A91BBB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61A19E-EAFC-7377-167E-7FB2CF067C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08A744-5203-AE68-A831-0BAA8768EB28}"/>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6" name="Footer Placeholder 5">
            <a:extLst>
              <a:ext uri="{FF2B5EF4-FFF2-40B4-BE49-F238E27FC236}">
                <a16:creationId xmlns:a16="http://schemas.microsoft.com/office/drawing/2014/main" id="{08B94E6B-8356-B937-BFD4-B476F93CE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487D6-369B-3F43-82A8-F1360D6C6D2A}"/>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242329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5930-5F32-D203-7815-32D250571A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BC11F1-F215-FDF6-0A21-C73E17B145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1230B-70DB-0306-97F2-241CC3E1FC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539934-D442-792B-0EBE-913AE1B019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3D5397-37B6-A62C-8451-EAC387187A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B4D856-7FAC-DE4C-B6B2-2CDFAD2AA42C}"/>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8" name="Footer Placeholder 7">
            <a:extLst>
              <a:ext uri="{FF2B5EF4-FFF2-40B4-BE49-F238E27FC236}">
                <a16:creationId xmlns:a16="http://schemas.microsoft.com/office/drawing/2014/main" id="{C1EC0C66-C741-3A0C-74D5-0B13B7823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F0A748-CAA6-C6AA-6088-D34C100267F1}"/>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2260514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1BED-EA3B-A661-75A1-5782C5000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A3655A-3E71-EFD0-92AA-A159323DC152}"/>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4" name="Footer Placeholder 3">
            <a:extLst>
              <a:ext uri="{FF2B5EF4-FFF2-40B4-BE49-F238E27FC236}">
                <a16:creationId xmlns:a16="http://schemas.microsoft.com/office/drawing/2014/main" id="{3A41BD12-777F-9D3A-8375-3AFEC03027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97EE33-1ABB-D8D4-065A-3B70873E4808}"/>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17036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3BEC6-F46A-7838-5060-9B23BB5A83C4}"/>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3" name="Footer Placeholder 2">
            <a:extLst>
              <a:ext uri="{FF2B5EF4-FFF2-40B4-BE49-F238E27FC236}">
                <a16:creationId xmlns:a16="http://schemas.microsoft.com/office/drawing/2014/main" id="{0C5FE2F6-A893-99B7-500B-810BBCD594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03FDEB-9200-CA90-5BDF-413B0AED6F16}"/>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57418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2E5C-0A88-93C2-D560-FF7E180867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F1F21D-B346-B139-116F-3897EF4E31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E57A0D-4D5B-E0CE-DB90-6604A763D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32CB32-2029-DEB2-FD3D-E60991E2A1E8}"/>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6" name="Footer Placeholder 5">
            <a:extLst>
              <a:ext uri="{FF2B5EF4-FFF2-40B4-BE49-F238E27FC236}">
                <a16:creationId xmlns:a16="http://schemas.microsoft.com/office/drawing/2014/main" id="{CDFDBB3F-2D9D-08B4-37C8-C5FE31720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04D07-4029-C0DD-9FC2-3F1F71020A2E}"/>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49641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5A08-3AE9-7FE9-E27B-C5886D42E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6943A-6C5F-8F43-FA35-8A1F0FCDE4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EFB892-5FDC-7D23-97C6-54B152139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B7DAB0-E114-57DD-D267-F3CA9C6020D4}"/>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6" name="Footer Placeholder 5">
            <a:extLst>
              <a:ext uri="{FF2B5EF4-FFF2-40B4-BE49-F238E27FC236}">
                <a16:creationId xmlns:a16="http://schemas.microsoft.com/office/drawing/2014/main" id="{E861203A-B0D4-9B9E-7136-325AFB636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78870-B5E6-6492-3914-955A2FBC6C79}"/>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722838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0CF4C7-0328-5BDE-9685-03BE640DB3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F8BB90-FC77-9213-AD0E-755A5F22B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713AF-7EB2-9609-20A6-D43D22225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E32EA5F8-07FA-80D9-830C-1F2490F4C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85DF3E-DD34-015C-2E6C-1ECBB15D4E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EDBC94-5069-41E4-A8E6-6E97C3A642BA}" type="slidenum">
              <a:rPr lang="en-US" smtClean="0"/>
              <a:t>‹#›</a:t>
            </a:fld>
            <a:endParaRPr lang="en-US"/>
          </a:p>
        </p:txBody>
      </p:sp>
    </p:spTree>
    <p:extLst>
      <p:ext uri="{BB962C8B-B14F-4D97-AF65-F5344CB8AC3E}">
        <p14:creationId xmlns:p14="http://schemas.microsoft.com/office/powerpoint/2010/main" val="1528762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6.jpe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pn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 Id="rId14" Type="http://schemas.openxmlformats.org/officeDocument/2006/relationships/image" Target="../media/image39.jpeg"/></Relationships>
</file>

<file path=ppt/slides/_rels/slide1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29.pn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13.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5" Type="http://schemas.openxmlformats.org/officeDocument/2006/relationships/image" Target="../media/image31.pn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41.jpeg"/><Relationship Id="rId7"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43.jpeg"/><Relationship Id="rId10" Type="http://schemas.openxmlformats.org/officeDocument/2006/relationships/image" Target="../media/image39.jpeg"/><Relationship Id="rId4" Type="http://schemas.openxmlformats.org/officeDocument/2006/relationships/image" Target="../media/image42.jpeg"/><Relationship Id="rId9" Type="http://schemas.openxmlformats.org/officeDocument/2006/relationships/image" Target="../media/image38.jpe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51.jpe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52.jpe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46.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55.gif"/></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gif"/><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7.png"/><Relationship Id="rId7"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0.jpeg"/><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0.jpeg"/><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jpeg"/><Relationship Id="rId7"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3.jpe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png"/><Relationship Id="rId7"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7.png"/><Relationship Id="rId4"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1.png"/><Relationship Id="rId7"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jpeg"/><Relationship Id="rId10" Type="http://schemas.openxmlformats.org/officeDocument/2006/relationships/image" Target="../media/image77.jpg"/><Relationship Id="rId4" Type="http://schemas.openxmlformats.org/officeDocument/2006/relationships/image" Target="../media/image72.jpeg"/><Relationship Id="rId9" Type="http://schemas.openxmlformats.org/officeDocument/2006/relationships/image" Target="../media/image76.jpe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4.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jpe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79.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8.png"/><Relationship Id="rId12" Type="http://schemas.openxmlformats.org/officeDocument/2006/relationships/image" Target="../media/image91.w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7.jpg"/><Relationship Id="rId11" Type="http://schemas.openxmlformats.org/officeDocument/2006/relationships/oleObject" Target="../embeddings/oleObject2.bin"/><Relationship Id="rId5" Type="http://schemas.openxmlformats.org/officeDocument/2006/relationships/image" Target="../media/image86.jpg"/><Relationship Id="rId10" Type="http://schemas.openxmlformats.org/officeDocument/2006/relationships/image" Target="../media/image90.wmf"/><Relationship Id="rId4" Type="http://schemas.openxmlformats.org/officeDocument/2006/relationships/image" Target="../media/image85.jpg"/><Relationship Id="rId9"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jpeg"/><Relationship Id="rId4" Type="http://schemas.openxmlformats.org/officeDocument/2006/relationships/image" Target="../media/image83.png"/><Relationship Id="rId9" Type="http://schemas.openxmlformats.org/officeDocument/2006/relationships/image" Target="../media/image97.jpeg"/></Relationships>
</file>

<file path=ppt/slides/_rels/slide39.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0.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5.wmf"/><Relationship Id="rId4"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05.wmf"/></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2.jpeg"/><Relationship Id="rId4" Type="http://schemas.openxmlformats.org/officeDocument/2006/relationships/image" Target="../media/image108.png"/><Relationship Id="rId9"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jpe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gif"/></Relationships>
</file>

<file path=ppt/slides/_rels/slide49.xml.rels><?xml version="1.0" encoding="UTF-8" standalone="yes"?>
<Relationships xmlns="http://schemas.openxmlformats.org/package/2006/relationships"><Relationship Id="rId3" Type="http://schemas.openxmlformats.org/officeDocument/2006/relationships/image" Target="../media/image115.gif"/><Relationship Id="rId7"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16.svg"/><Relationship Id="rId9" Type="http://schemas.openxmlformats.org/officeDocument/2006/relationships/image" Target="../media/image8.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gif"/><Relationship Id="rId7"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1.png"/><Relationship Id="rId4" Type="http://schemas.openxmlformats.org/officeDocument/2006/relationships/image" Target="../media/image116.png"/><Relationship Id="rId9" Type="http://schemas.openxmlformats.org/officeDocument/2006/relationships/image" Target="../media/image120.gif"/></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3.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2.gif"/><Relationship Id="rId5" Type="http://schemas.openxmlformats.org/officeDocument/2006/relationships/image" Target="../media/image120.gif"/><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8" Type="http://schemas.openxmlformats.org/officeDocument/2006/relationships/image" Target="../media/image124.gif"/><Relationship Id="rId3" Type="http://schemas.openxmlformats.org/officeDocument/2006/relationships/image" Target="../media/image117.png"/><Relationship Id="rId7"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gif"/><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5.png"/><Relationship Id="rId4"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6.png"/><Relationship Id="rId7" Type="http://schemas.openxmlformats.org/officeDocument/2006/relationships/image" Target="../media/image130.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3.png"/><Relationship Id="rId4" Type="http://schemas.openxmlformats.org/officeDocument/2006/relationships/image" Target="../media/image115.gif"/></Relationships>
</file>

<file path=ppt/slides/_rels/slide56.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jpe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15.gif"/></Relationships>
</file>

<file path=ppt/slides/_rels/slide5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jpeg"/><Relationship Id="rId7"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34.gif"/><Relationship Id="rId4" Type="http://schemas.openxmlformats.org/officeDocument/2006/relationships/image" Target="../media/image136.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6.svg"/><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39.png"/><Relationship Id="rId4" Type="http://schemas.openxmlformats.org/officeDocument/2006/relationships/image" Target="../media/image138.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39.png"/><Relationship Id="rId4" Type="http://schemas.openxmlformats.org/officeDocument/2006/relationships/image" Target="../media/image138.png"/></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15.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19.png"/><Relationship Id="rId5" Type="http://schemas.openxmlformats.org/officeDocument/2006/relationships/image" Target="../media/image21.jpeg"/><Relationship Id="rId10" Type="http://schemas.openxmlformats.org/officeDocument/2006/relationships/image" Target="../media/image18.svg"/><Relationship Id="rId4" Type="http://schemas.openxmlformats.org/officeDocument/2006/relationships/image" Target="../media/image24.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5.pn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D0D97-2350-7628-8391-088F1C28820C}"/>
              </a:ext>
            </a:extLst>
          </p:cNvPr>
          <p:cNvSpPr/>
          <p:nvPr/>
        </p:nvSpPr>
        <p:spPr>
          <a:xfrm rot="5400000" flipH="1" flipV="1">
            <a:off x="-2299038" y="-840611"/>
            <a:ext cx="2902857" cy="614421"/>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DA170A-E881-2E17-06BF-725174335FC1}"/>
              </a:ext>
            </a:extLst>
          </p:cNvPr>
          <p:cNvSpPr txBox="1"/>
          <p:nvPr/>
        </p:nvSpPr>
        <p:spPr>
          <a:xfrm flipH="1" flipV="1">
            <a:off x="-2921802" y="-1984829"/>
            <a:ext cx="3012150" cy="2123658"/>
          </a:xfrm>
          <a:prstGeom prst="rect">
            <a:avLst/>
          </a:prstGeom>
          <a:noFill/>
        </p:spPr>
        <p:txBody>
          <a:bodyPr wrap="square" rtlCol="0">
            <a:spAutoFit/>
          </a:bodyPr>
          <a:lstStyle/>
          <a:p>
            <a:r>
              <a:rPr lang="en-US" sz="6600" dirty="0">
                <a:latin typeface="Super Smash TV" panose="00000400000000000000" pitchFamily="2" charset="0"/>
              </a:rPr>
              <a:t>Andrew Pettus</a:t>
            </a:r>
          </a:p>
        </p:txBody>
      </p:sp>
      <p:pic>
        <p:nvPicPr>
          <p:cNvPr id="4" name="Picture 3" descr="A colorful letters with a light bulb and a paint splatter&#10;&#10;Description automatically generated">
            <a:extLst>
              <a:ext uri="{FF2B5EF4-FFF2-40B4-BE49-F238E27FC236}">
                <a16:creationId xmlns:a16="http://schemas.microsoft.com/office/drawing/2014/main" id="{5551E9DD-68DA-3495-28C6-72BCA6976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2977" y="5882919"/>
            <a:ext cx="2662951" cy="914409"/>
          </a:xfrm>
          <a:prstGeom prst="rect">
            <a:avLst/>
          </a:prstGeom>
        </p:spPr>
      </p:pic>
      <p:pic>
        <p:nvPicPr>
          <p:cNvPr id="5" name="Picture 2" descr="We Are A Safe Space – Student Health Center - Montclair State University">
            <a:extLst>
              <a:ext uri="{FF2B5EF4-FFF2-40B4-BE49-F238E27FC236}">
                <a16:creationId xmlns:a16="http://schemas.microsoft.com/office/drawing/2014/main" id="{BD93464D-2A0E-40A4-1F8D-6BB9D0998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2" y="5436823"/>
            <a:ext cx="2160747" cy="136050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17E9ABFC-D8F0-9694-7AD7-1A763DDC07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9708" y="-533400"/>
            <a:ext cx="5898024" cy="7632736"/>
          </a:xfrm>
          <a:prstGeom prst="rect">
            <a:avLst/>
          </a:prstGeom>
        </p:spPr>
      </p:pic>
      <p:pic>
        <p:nvPicPr>
          <p:cNvPr id="6" name="Picture 5" descr="A colorful art of a tree and stars&#10;&#10;Description automatically generated">
            <a:extLst>
              <a:ext uri="{FF2B5EF4-FFF2-40B4-BE49-F238E27FC236}">
                <a16:creationId xmlns:a16="http://schemas.microsoft.com/office/drawing/2014/main" id="{838BD3ED-9855-E076-75D7-84A9A36DAA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0" y="7049729"/>
            <a:ext cx="12192000" cy="6858000"/>
          </a:xfrm>
          <a:prstGeom prst="rect">
            <a:avLst/>
          </a:prstGeom>
        </p:spPr>
      </p:pic>
    </p:spTree>
    <p:extLst>
      <p:ext uri="{BB962C8B-B14F-4D97-AF65-F5344CB8AC3E}">
        <p14:creationId xmlns:p14="http://schemas.microsoft.com/office/powerpoint/2010/main" val="48658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5F999CE-AAE2-77D5-CC8D-6A27DEFABA5F}"/>
              </a:ext>
            </a:extLst>
          </p:cNvPr>
          <p:cNvPicPr>
            <a:picLocks noChangeAspect="1"/>
          </p:cNvPicPr>
          <p:nvPr/>
        </p:nvPicPr>
        <p:blipFill rotWithShape="1">
          <a:blip r:embed="rId3"/>
          <a:srcRect l="-1106" r="415" b="-1"/>
          <a:stretch/>
        </p:blipFill>
        <p:spPr>
          <a:xfrm>
            <a:off x="-1669168" y="-163710"/>
            <a:ext cx="14616043" cy="7185419"/>
          </a:xfrm>
          <a:prstGeom prst="rect">
            <a:avLst/>
          </a:prstGeom>
        </p:spPr>
      </p:pic>
      <p:pic>
        <p:nvPicPr>
          <p:cNvPr id="5" name="Picture 2">
            <a:extLst>
              <a:ext uri="{FF2B5EF4-FFF2-40B4-BE49-F238E27FC236}">
                <a16:creationId xmlns:a16="http://schemas.microsoft.com/office/drawing/2014/main" id="{BB7636F2-3F09-49A1-A28C-54C26D701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51" y="7021709"/>
            <a:ext cx="13417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668DA32-0239-2C3B-118E-3915E9B48917}"/>
              </a:ext>
            </a:extLst>
          </p:cNvPr>
          <p:cNvPicPr>
            <a:picLocks noChangeAspect="1"/>
          </p:cNvPicPr>
          <p:nvPr/>
        </p:nvPicPr>
        <p:blipFill rotWithShape="1">
          <a:blip r:embed="rId5"/>
          <a:srcRect r="25934" b="2"/>
          <a:stretch/>
        </p:blipFill>
        <p:spPr>
          <a:xfrm>
            <a:off x="-9680329" y="0"/>
            <a:ext cx="3792174" cy="3174339"/>
          </a:xfrm>
          <a:prstGeom prst="rect">
            <a:avLst/>
          </a:prstGeom>
        </p:spPr>
      </p:pic>
      <p:pic>
        <p:nvPicPr>
          <p:cNvPr id="8" name="Picture 7">
            <a:extLst>
              <a:ext uri="{FF2B5EF4-FFF2-40B4-BE49-F238E27FC236}">
                <a16:creationId xmlns:a16="http://schemas.microsoft.com/office/drawing/2014/main" id="{9B29D49F-9134-3B64-4610-42500D93B50E}"/>
              </a:ext>
            </a:extLst>
          </p:cNvPr>
          <p:cNvPicPr>
            <a:picLocks noChangeAspect="1"/>
          </p:cNvPicPr>
          <p:nvPr/>
        </p:nvPicPr>
        <p:blipFill rotWithShape="1">
          <a:blip r:embed="rId6"/>
          <a:srcRect r="34892" b="-1"/>
          <a:stretch/>
        </p:blipFill>
        <p:spPr>
          <a:xfrm>
            <a:off x="-5667969" y="0"/>
            <a:ext cx="3792174" cy="3174339"/>
          </a:xfrm>
          <a:prstGeom prst="rect">
            <a:avLst/>
          </a:prstGeom>
        </p:spPr>
      </p:pic>
      <p:pic>
        <p:nvPicPr>
          <p:cNvPr id="9" name="Picture 8">
            <a:extLst>
              <a:ext uri="{FF2B5EF4-FFF2-40B4-BE49-F238E27FC236}">
                <a16:creationId xmlns:a16="http://schemas.microsoft.com/office/drawing/2014/main" id="{5FC9922C-9781-721E-2C03-EE2550C2CF1F}"/>
              </a:ext>
            </a:extLst>
          </p:cNvPr>
          <p:cNvPicPr>
            <a:picLocks noChangeAspect="1"/>
          </p:cNvPicPr>
          <p:nvPr/>
        </p:nvPicPr>
        <p:blipFill rotWithShape="1">
          <a:blip r:embed="rId7"/>
          <a:srcRect l="3058" r="7343" b="-1"/>
          <a:stretch/>
        </p:blipFill>
        <p:spPr>
          <a:xfrm>
            <a:off x="17366846" y="254661"/>
            <a:ext cx="3792174" cy="3174339"/>
          </a:xfrm>
          <a:prstGeom prst="rect">
            <a:avLst/>
          </a:prstGeom>
        </p:spPr>
      </p:pic>
      <p:pic>
        <p:nvPicPr>
          <p:cNvPr id="10" name="Picture 9">
            <a:extLst>
              <a:ext uri="{FF2B5EF4-FFF2-40B4-BE49-F238E27FC236}">
                <a16:creationId xmlns:a16="http://schemas.microsoft.com/office/drawing/2014/main" id="{5CD30D78-0163-706C-79F4-E0440C6BB347}"/>
              </a:ext>
            </a:extLst>
          </p:cNvPr>
          <p:cNvPicPr>
            <a:picLocks noChangeAspect="1"/>
          </p:cNvPicPr>
          <p:nvPr/>
        </p:nvPicPr>
        <p:blipFill rotWithShape="1">
          <a:blip r:embed="rId8"/>
          <a:srcRect t="6916" r="2" b="23253"/>
          <a:stretch/>
        </p:blipFill>
        <p:spPr>
          <a:xfrm>
            <a:off x="-9685972" y="3333364"/>
            <a:ext cx="3792174" cy="3171426"/>
          </a:xfrm>
          <a:prstGeom prst="rect">
            <a:avLst/>
          </a:prstGeom>
        </p:spPr>
      </p:pic>
      <p:pic>
        <p:nvPicPr>
          <p:cNvPr id="11" name="Picture 10">
            <a:extLst>
              <a:ext uri="{FF2B5EF4-FFF2-40B4-BE49-F238E27FC236}">
                <a16:creationId xmlns:a16="http://schemas.microsoft.com/office/drawing/2014/main" id="{1663F62B-1790-81AF-DC66-5B8DA51FD679}"/>
              </a:ext>
            </a:extLst>
          </p:cNvPr>
          <p:cNvPicPr>
            <a:picLocks noChangeAspect="1"/>
          </p:cNvPicPr>
          <p:nvPr/>
        </p:nvPicPr>
        <p:blipFill rotWithShape="1">
          <a:blip r:embed="rId9"/>
          <a:srcRect l="35065" r="28166"/>
          <a:stretch/>
        </p:blipFill>
        <p:spPr>
          <a:xfrm>
            <a:off x="13376077" y="3588025"/>
            <a:ext cx="3792174" cy="3171426"/>
          </a:xfrm>
          <a:prstGeom prst="rect">
            <a:avLst/>
          </a:prstGeom>
        </p:spPr>
      </p:pic>
      <p:pic>
        <p:nvPicPr>
          <p:cNvPr id="12" name="Picture 11">
            <a:extLst>
              <a:ext uri="{FF2B5EF4-FFF2-40B4-BE49-F238E27FC236}">
                <a16:creationId xmlns:a16="http://schemas.microsoft.com/office/drawing/2014/main" id="{9F8C11E6-DFEC-03E6-8039-BDF818B8EB59}"/>
              </a:ext>
            </a:extLst>
          </p:cNvPr>
          <p:cNvPicPr>
            <a:picLocks noChangeAspect="1"/>
          </p:cNvPicPr>
          <p:nvPr/>
        </p:nvPicPr>
        <p:blipFill rotWithShape="1">
          <a:blip r:embed="rId10"/>
          <a:srcRect l="2753" r="32379" b="1"/>
          <a:stretch/>
        </p:blipFill>
        <p:spPr>
          <a:xfrm>
            <a:off x="17361203" y="3588025"/>
            <a:ext cx="3792174" cy="3171426"/>
          </a:xfrm>
          <a:prstGeom prst="rect">
            <a:avLst/>
          </a:prstGeom>
        </p:spPr>
      </p:pic>
      <p:pic>
        <p:nvPicPr>
          <p:cNvPr id="2" name="Picture 2">
            <a:extLst>
              <a:ext uri="{FF2B5EF4-FFF2-40B4-BE49-F238E27FC236}">
                <a16:creationId xmlns:a16="http://schemas.microsoft.com/office/drawing/2014/main" id="{FB5B4B0D-1BC8-29FE-4DCC-CA7676A6FD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721042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49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5F999CE-AAE2-77D5-CC8D-6A27DEFABA5F}"/>
              </a:ext>
            </a:extLst>
          </p:cNvPr>
          <p:cNvPicPr>
            <a:picLocks noChangeAspect="1"/>
          </p:cNvPicPr>
          <p:nvPr/>
        </p:nvPicPr>
        <p:blipFill rotWithShape="1">
          <a:blip r:embed="rId3"/>
          <a:srcRect l="-1106" r="415" b="-1"/>
          <a:stretch/>
        </p:blipFill>
        <p:spPr>
          <a:xfrm>
            <a:off x="-1669168" y="6948290"/>
            <a:ext cx="14616043" cy="7185419"/>
          </a:xfrm>
          <a:prstGeom prst="rect">
            <a:avLst/>
          </a:prstGeom>
        </p:spPr>
      </p:pic>
      <p:pic>
        <p:nvPicPr>
          <p:cNvPr id="6" name="Picture 5">
            <a:extLst>
              <a:ext uri="{FF2B5EF4-FFF2-40B4-BE49-F238E27FC236}">
                <a16:creationId xmlns:a16="http://schemas.microsoft.com/office/drawing/2014/main" id="{F668DA32-0239-2C3B-118E-3915E9B48917}"/>
              </a:ext>
            </a:extLst>
          </p:cNvPr>
          <p:cNvPicPr>
            <a:picLocks noChangeAspect="1"/>
          </p:cNvPicPr>
          <p:nvPr/>
        </p:nvPicPr>
        <p:blipFill rotWithShape="1">
          <a:blip r:embed="rId4"/>
          <a:srcRect r="25934" b="2"/>
          <a:stretch/>
        </p:blipFill>
        <p:spPr>
          <a:xfrm>
            <a:off x="-9680329" y="0"/>
            <a:ext cx="3792174" cy="3174339"/>
          </a:xfrm>
          <a:prstGeom prst="rect">
            <a:avLst/>
          </a:prstGeom>
        </p:spPr>
      </p:pic>
      <p:pic>
        <p:nvPicPr>
          <p:cNvPr id="8" name="Picture 7">
            <a:extLst>
              <a:ext uri="{FF2B5EF4-FFF2-40B4-BE49-F238E27FC236}">
                <a16:creationId xmlns:a16="http://schemas.microsoft.com/office/drawing/2014/main" id="{9B29D49F-9134-3B64-4610-42500D93B50E}"/>
              </a:ext>
            </a:extLst>
          </p:cNvPr>
          <p:cNvPicPr>
            <a:picLocks noChangeAspect="1"/>
          </p:cNvPicPr>
          <p:nvPr/>
        </p:nvPicPr>
        <p:blipFill rotWithShape="1">
          <a:blip r:embed="rId5"/>
          <a:srcRect r="34892" b="-1"/>
          <a:stretch/>
        </p:blipFill>
        <p:spPr>
          <a:xfrm>
            <a:off x="-5667969" y="0"/>
            <a:ext cx="3792174" cy="3174339"/>
          </a:xfrm>
          <a:prstGeom prst="rect">
            <a:avLst/>
          </a:prstGeom>
        </p:spPr>
      </p:pic>
      <p:pic>
        <p:nvPicPr>
          <p:cNvPr id="9" name="Picture 8">
            <a:extLst>
              <a:ext uri="{FF2B5EF4-FFF2-40B4-BE49-F238E27FC236}">
                <a16:creationId xmlns:a16="http://schemas.microsoft.com/office/drawing/2014/main" id="{5FC9922C-9781-721E-2C03-EE2550C2CF1F}"/>
              </a:ext>
            </a:extLst>
          </p:cNvPr>
          <p:cNvPicPr>
            <a:picLocks noChangeAspect="1"/>
          </p:cNvPicPr>
          <p:nvPr/>
        </p:nvPicPr>
        <p:blipFill rotWithShape="1">
          <a:blip r:embed="rId6"/>
          <a:srcRect l="3058" r="7343" b="-1"/>
          <a:stretch/>
        </p:blipFill>
        <p:spPr>
          <a:xfrm>
            <a:off x="17366846" y="254661"/>
            <a:ext cx="3792174" cy="3174339"/>
          </a:xfrm>
          <a:prstGeom prst="rect">
            <a:avLst/>
          </a:prstGeom>
        </p:spPr>
      </p:pic>
      <p:pic>
        <p:nvPicPr>
          <p:cNvPr id="10" name="Picture 9">
            <a:extLst>
              <a:ext uri="{FF2B5EF4-FFF2-40B4-BE49-F238E27FC236}">
                <a16:creationId xmlns:a16="http://schemas.microsoft.com/office/drawing/2014/main" id="{5CD30D78-0163-706C-79F4-E0440C6BB347}"/>
              </a:ext>
            </a:extLst>
          </p:cNvPr>
          <p:cNvPicPr>
            <a:picLocks noChangeAspect="1"/>
          </p:cNvPicPr>
          <p:nvPr/>
        </p:nvPicPr>
        <p:blipFill rotWithShape="1">
          <a:blip r:embed="rId7"/>
          <a:srcRect t="6916" r="2" b="23253"/>
          <a:stretch/>
        </p:blipFill>
        <p:spPr>
          <a:xfrm>
            <a:off x="-9685972" y="3333364"/>
            <a:ext cx="3792174" cy="3171426"/>
          </a:xfrm>
          <a:prstGeom prst="rect">
            <a:avLst/>
          </a:prstGeom>
        </p:spPr>
      </p:pic>
      <p:pic>
        <p:nvPicPr>
          <p:cNvPr id="11" name="Picture 10">
            <a:extLst>
              <a:ext uri="{FF2B5EF4-FFF2-40B4-BE49-F238E27FC236}">
                <a16:creationId xmlns:a16="http://schemas.microsoft.com/office/drawing/2014/main" id="{1663F62B-1790-81AF-DC66-5B8DA51FD679}"/>
              </a:ext>
            </a:extLst>
          </p:cNvPr>
          <p:cNvPicPr>
            <a:picLocks noChangeAspect="1"/>
          </p:cNvPicPr>
          <p:nvPr/>
        </p:nvPicPr>
        <p:blipFill rotWithShape="1">
          <a:blip r:embed="rId8"/>
          <a:srcRect l="35065" r="28166"/>
          <a:stretch/>
        </p:blipFill>
        <p:spPr>
          <a:xfrm>
            <a:off x="13376077" y="3588025"/>
            <a:ext cx="3792174" cy="3171426"/>
          </a:xfrm>
          <a:prstGeom prst="rect">
            <a:avLst/>
          </a:prstGeom>
        </p:spPr>
      </p:pic>
      <p:pic>
        <p:nvPicPr>
          <p:cNvPr id="12" name="Picture 11">
            <a:extLst>
              <a:ext uri="{FF2B5EF4-FFF2-40B4-BE49-F238E27FC236}">
                <a16:creationId xmlns:a16="http://schemas.microsoft.com/office/drawing/2014/main" id="{9F8C11E6-DFEC-03E6-8039-BDF818B8EB59}"/>
              </a:ext>
            </a:extLst>
          </p:cNvPr>
          <p:cNvPicPr>
            <a:picLocks noChangeAspect="1"/>
          </p:cNvPicPr>
          <p:nvPr/>
        </p:nvPicPr>
        <p:blipFill rotWithShape="1">
          <a:blip r:embed="rId9"/>
          <a:srcRect l="2753" r="32379" b="1"/>
          <a:stretch/>
        </p:blipFill>
        <p:spPr>
          <a:xfrm>
            <a:off x="17361203" y="3588025"/>
            <a:ext cx="3792174" cy="3171426"/>
          </a:xfrm>
          <a:prstGeom prst="rect">
            <a:avLst/>
          </a:prstGeom>
        </p:spPr>
      </p:pic>
      <p:pic>
        <p:nvPicPr>
          <p:cNvPr id="2050" name="Picture 2">
            <a:extLst>
              <a:ext uri="{FF2B5EF4-FFF2-40B4-BE49-F238E27FC236}">
                <a16:creationId xmlns:a16="http://schemas.microsoft.com/office/drawing/2014/main" id="{0FBA087A-58D8-16EA-9225-8BB6B7BCD5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26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5">
            <a:extLst>
              <a:ext uri="{FF2B5EF4-FFF2-40B4-BE49-F238E27FC236}">
                <a16:creationId xmlns:a16="http://schemas.microsoft.com/office/drawing/2014/main" id="{C7336F7B-7038-4227-BCAC-E417CC3F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D8D6135-C980-4B0A-43BD-5F6493CB3833}"/>
              </a:ext>
            </a:extLst>
          </p:cNvPr>
          <p:cNvPicPr>
            <a:picLocks noChangeAspect="1"/>
          </p:cNvPicPr>
          <p:nvPr/>
        </p:nvPicPr>
        <p:blipFill rotWithShape="1">
          <a:blip r:embed="rId3"/>
          <a:srcRect r="25934" b="2"/>
          <a:stretch/>
        </p:blipFill>
        <p:spPr>
          <a:xfrm>
            <a:off x="196731" y="175147"/>
            <a:ext cx="3792174" cy="3174339"/>
          </a:xfrm>
          <a:prstGeom prst="rect">
            <a:avLst/>
          </a:prstGeom>
        </p:spPr>
      </p:pic>
      <p:pic>
        <p:nvPicPr>
          <p:cNvPr id="30" name="Picture 29">
            <a:extLst>
              <a:ext uri="{FF2B5EF4-FFF2-40B4-BE49-F238E27FC236}">
                <a16:creationId xmlns:a16="http://schemas.microsoft.com/office/drawing/2014/main" id="{E31E59E8-C8CE-A081-4865-04E62B80909B}"/>
              </a:ext>
            </a:extLst>
          </p:cNvPr>
          <p:cNvPicPr>
            <a:picLocks noChangeAspect="1"/>
          </p:cNvPicPr>
          <p:nvPr/>
        </p:nvPicPr>
        <p:blipFill rotWithShape="1">
          <a:blip r:embed="rId4"/>
          <a:srcRect r="34892" b="-1"/>
          <a:stretch/>
        </p:blipFill>
        <p:spPr>
          <a:xfrm>
            <a:off x="4209091" y="175147"/>
            <a:ext cx="3792174" cy="3174339"/>
          </a:xfrm>
          <a:prstGeom prst="rect">
            <a:avLst/>
          </a:prstGeom>
        </p:spPr>
      </p:pic>
      <p:pic>
        <p:nvPicPr>
          <p:cNvPr id="11" name="Picture 10">
            <a:extLst>
              <a:ext uri="{FF2B5EF4-FFF2-40B4-BE49-F238E27FC236}">
                <a16:creationId xmlns:a16="http://schemas.microsoft.com/office/drawing/2014/main" id="{94D0AC00-CBA9-05A6-A174-D14481B3E017}"/>
              </a:ext>
            </a:extLst>
          </p:cNvPr>
          <p:cNvPicPr>
            <a:picLocks noChangeAspect="1"/>
          </p:cNvPicPr>
          <p:nvPr/>
        </p:nvPicPr>
        <p:blipFill rotWithShape="1">
          <a:blip r:embed="rId5"/>
          <a:srcRect l="3058" r="7343" b="-1"/>
          <a:stretch/>
        </p:blipFill>
        <p:spPr>
          <a:xfrm>
            <a:off x="8194217" y="175147"/>
            <a:ext cx="3792174" cy="3174339"/>
          </a:xfrm>
          <a:prstGeom prst="rect">
            <a:avLst/>
          </a:prstGeom>
        </p:spPr>
      </p:pic>
      <p:pic>
        <p:nvPicPr>
          <p:cNvPr id="34" name="Picture 33">
            <a:extLst>
              <a:ext uri="{FF2B5EF4-FFF2-40B4-BE49-F238E27FC236}">
                <a16:creationId xmlns:a16="http://schemas.microsoft.com/office/drawing/2014/main" id="{E57FC371-8C6A-C466-6839-09DD5AD82E33}"/>
              </a:ext>
            </a:extLst>
          </p:cNvPr>
          <p:cNvPicPr>
            <a:picLocks noChangeAspect="1"/>
          </p:cNvPicPr>
          <p:nvPr/>
        </p:nvPicPr>
        <p:blipFill rotWithShape="1">
          <a:blip r:embed="rId6"/>
          <a:srcRect t="6916" r="2" b="23253"/>
          <a:stretch/>
        </p:blipFill>
        <p:spPr>
          <a:xfrm>
            <a:off x="191088" y="3508511"/>
            <a:ext cx="3792174" cy="3171426"/>
          </a:xfrm>
          <a:prstGeom prst="rect">
            <a:avLst/>
          </a:prstGeom>
        </p:spPr>
      </p:pic>
      <p:pic>
        <p:nvPicPr>
          <p:cNvPr id="13" name="Picture 12">
            <a:extLst>
              <a:ext uri="{FF2B5EF4-FFF2-40B4-BE49-F238E27FC236}">
                <a16:creationId xmlns:a16="http://schemas.microsoft.com/office/drawing/2014/main" id="{51DC2D84-C7DD-D54D-21B3-6F74CDBD5888}"/>
              </a:ext>
            </a:extLst>
          </p:cNvPr>
          <p:cNvPicPr>
            <a:picLocks noChangeAspect="1"/>
          </p:cNvPicPr>
          <p:nvPr/>
        </p:nvPicPr>
        <p:blipFill rotWithShape="1">
          <a:blip r:embed="rId7"/>
          <a:srcRect l="35065" r="28166"/>
          <a:stretch/>
        </p:blipFill>
        <p:spPr>
          <a:xfrm>
            <a:off x="4203448" y="3508511"/>
            <a:ext cx="3792174" cy="3171426"/>
          </a:xfrm>
          <a:prstGeom prst="rect">
            <a:avLst/>
          </a:prstGeom>
        </p:spPr>
      </p:pic>
      <p:pic>
        <p:nvPicPr>
          <p:cNvPr id="54" name="Picture 53">
            <a:extLst>
              <a:ext uri="{FF2B5EF4-FFF2-40B4-BE49-F238E27FC236}">
                <a16:creationId xmlns:a16="http://schemas.microsoft.com/office/drawing/2014/main" id="{D62E02C3-DAE7-8E28-9904-9C784F0F48DD}"/>
              </a:ext>
            </a:extLst>
          </p:cNvPr>
          <p:cNvPicPr>
            <a:picLocks noChangeAspect="1"/>
          </p:cNvPicPr>
          <p:nvPr/>
        </p:nvPicPr>
        <p:blipFill rotWithShape="1">
          <a:blip r:embed="rId8"/>
          <a:srcRect l="2753" r="32379" b="1"/>
          <a:stretch/>
        </p:blipFill>
        <p:spPr>
          <a:xfrm>
            <a:off x="8188574" y="3508511"/>
            <a:ext cx="3792174" cy="3171426"/>
          </a:xfrm>
          <a:prstGeom prst="rect">
            <a:avLst/>
          </a:prstGeom>
        </p:spPr>
      </p:pic>
      <p:pic>
        <p:nvPicPr>
          <p:cNvPr id="2" name="Picture 1">
            <a:extLst>
              <a:ext uri="{FF2B5EF4-FFF2-40B4-BE49-F238E27FC236}">
                <a16:creationId xmlns:a16="http://schemas.microsoft.com/office/drawing/2014/main" id="{828B4D1F-B9A5-C2FF-C9F1-E696910BCA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8" y="-7032888"/>
            <a:ext cx="12192000" cy="6854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SNES 8BITDO BLUETOOTH RETRO RECEIEVER (#6922621500155) - LEVEL UP VIDEO  GAMES">
            <a:extLst>
              <a:ext uri="{FF2B5EF4-FFF2-40B4-BE49-F238E27FC236}">
                <a16:creationId xmlns:a16="http://schemas.microsoft.com/office/drawing/2014/main" id="{0DDC268E-E361-FDDD-1C45-73C1C0F3EB4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362" r="1" b="19961"/>
          <a:stretch/>
        </p:blipFill>
        <p:spPr bwMode="auto">
          <a:xfrm>
            <a:off x="386544" y="7033147"/>
            <a:ext cx="4583555" cy="2028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5 best miniatures paints that aren't Citadel - and what to use them for |  Dicebreaker">
            <a:extLst>
              <a:ext uri="{FF2B5EF4-FFF2-40B4-BE49-F238E27FC236}">
                <a16:creationId xmlns:a16="http://schemas.microsoft.com/office/drawing/2014/main" id="{CC88D2C6-A0D6-5CF9-4507-BC34C1DC209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458" r="21145" b="-1"/>
          <a:stretch/>
        </p:blipFill>
        <p:spPr bwMode="auto">
          <a:xfrm>
            <a:off x="386544" y="9136725"/>
            <a:ext cx="4583555" cy="38830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ow Many Cards in a MTG Deck? MTG Deck Size">
            <a:extLst>
              <a:ext uri="{FF2B5EF4-FFF2-40B4-BE49-F238E27FC236}">
                <a16:creationId xmlns:a16="http://schemas.microsoft.com/office/drawing/2014/main" id="{9F21E244-7F7F-2064-29FC-B27BAE6BEB6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167" r="10169" b="1"/>
          <a:stretch/>
        </p:blipFill>
        <p:spPr bwMode="auto">
          <a:xfrm>
            <a:off x="5073559" y="7043495"/>
            <a:ext cx="4542127" cy="411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Longboard Wheels on a Skateboard? It Can Work! – SkateboardersHQ">
            <a:extLst>
              <a:ext uri="{FF2B5EF4-FFF2-40B4-BE49-F238E27FC236}">
                <a16:creationId xmlns:a16="http://schemas.microsoft.com/office/drawing/2014/main" id="{62C3D050-36AD-6B07-8C75-71E06F173A4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372" r="-6" b="-6"/>
          <a:stretch/>
        </p:blipFill>
        <p:spPr bwMode="auto">
          <a:xfrm>
            <a:off x="9692473" y="7035371"/>
            <a:ext cx="2237573" cy="20285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6 Essential (And Easy) Bass Guitar Setup &amp; Bass Modifications">
            <a:extLst>
              <a:ext uri="{FF2B5EF4-FFF2-40B4-BE49-F238E27FC236}">
                <a16:creationId xmlns:a16="http://schemas.microsoft.com/office/drawing/2014/main" id="{E5CF395B-961E-F3CC-983E-DF95792E071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3025" r="-3" b="-3"/>
          <a:stretch/>
        </p:blipFill>
        <p:spPr bwMode="auto">
          <a:xfrm>
            <a:off x="9692471" y="9136727"/>
            <a:ext cx="2250442" cy="2029968"/>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2" descr="Top 13 Best Gaming PC Available in the Market 2023 -24 Edition">
            <a:extLst>
              <a:ext uri="{FF2B5EF4-FFF2-40B4-BE49-F238E27FC236}">
                <a16:creationId xmlns:a16="http://schemas.microsoft.com/office/drawing/2014/main" id="{A3669FE1-CFB2-4ECE-81CC-829B12A53920}"/>
              </a:ext>
            </a:extLst>
          </p:cNvPr>
          <p:cNvSpPr>
            <a:spLocks noChangeAspect="1" noChangeArrowheads="1"/>
          </p:cNvSpPr>
          <p:nvPr/>
        </p:nvSpPr>
        <p:spPr bwMode="auto">
          <a:xfrm>
            <a:off x="6005895" y="999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38" descr="Swimming: What It Is, Health Benefits, and Getting Started">
            <a:extLst>
              <a:ext uri="{FF2B5EF4-FFF2-40B4-BE49-F238E27FC236}">
                <a16:creationId xmlns:a16="http://schemas.microsoft.com/office/drawing/2014/main" id="{7CE6A574-7846-A8E8-83BB-4416C2AE197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5152" b="29872"/>
          <a:stretch/>
        </p:blipFill>
        <p:spPr bwMode="auto">
          <a:xfrm>
            <a:off x="5073559" y="11239540"/>
            <a:ext cx="6856487" cy="178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2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7" name="Rectangle 9256">
            <a:extLst>
              <a:ext uri="{FF2B5EF4-FFF2-40B4-BE49-F238E27FC236}">
                <a16:creationId xmlns:a16="http://schemas.microsoft.com/office/drawing/2014/main" id="{0C2A4F70-0C32-4091-B752-1DFD1E7F1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8" name="Picture 12" descr="SNES 8BITDO BLUETOOTH RETRO RECEIEVER (#6922621500155) - LEVEL UP VIDEO  GAMES">
            <a:extLst>
              <a:ext uri="{FF2B5EF4-FFF2-40B4-BE49-F238E27FC236}">
                <a16:creationId xmlns:a16="http://schemas.microsoft.com/office/drawing/2014/main" id="{239AA2E8-38B5-F26A-53AE-F68904DD1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2" r="1" b="19961"/>
          <a:stretch/>
        </p:blipFill>
        <p:spPr bwMode="auto">
          <a:xfrm>
            <a:off x="286149" y="409397"/>
            <a:ext cx="4583555" cy="202851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5 best miniatures paints that aren't Citadel - and what to use them for |  Dicebreaker">
            <a:extLst>
              <a:ext uri="{FF2B5EF4-FFF2-40B4-BE49-F238E27FC236}">
                <a16:creationId xmlns:a16="http://schemas.microsoft.com/office/drawing/2014/main" id="{64DC27AB-44FF-86A9-C5CC-154DE66E0C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58" r="21145" b="-1"/>
          <a:stretch/>
        </p:blipFill>
        <p:spPr bwMode="auto">
          <a:xfrm>
            <a:off x="286149" y="2512975"/>
            <a:ext cx="4583555" cy="38830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ow Many Cards in a MTG Deck? MTG Deck Size">
            <a:extLst>
              <a:ext uri="{FF2B5EF4-FFF2-40B4-BE49-F238E27FC236}">
                <a16:creationId xmlns:a16="http://schemas.microsoft.com/office/drawing/2014/main" id="{5A8B1107-D994-C22D-CFAE-7EE5113D86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167" r="10169" b="1"/>
          <a:stretch/>
        </p:blipFill>
        <p:spPr bwMode="auto">
          <a:xfrm>
            <a:off x="4973164" y="419745"/>
            <a:ext cx="4542127" cy="41157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ngboard Wheels on a Skateboard? It Can Work! – SkateboardersHQ">
            <a:extLst>
              <a:ext uri="{FF2B5EF4-FFF2-40B4-BE49-F238E27FC236}">
                <a16:creationId xmlns:a16="http://schemas.microsoft.com/office/drawing/2014/main" id="{98A34D9C-0CA2-7B9E-FBE7-3A7EE60FE2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72" r="-6" b="-6"/>
          <a:stretch/>
        </p:blipFill>
        <p:spPr bwMode="auto">
          <a:xfrm>
            <a:off x="9592078" y="411621"/>
            <a:ext cx="2237573" cy="202851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16 Essential (And Easy) Bass Guitar Setup &amp; Bass Modifications">
            <a:extLst>
              <a:ext uri="{FF2B5EF4-FFF2-40B4-BE49-F238E27FC236}">
                <a16:creationId xmlns:a16="http://schemas.microsoft.com/office/drawing/2014/main" id="{420180A6-3C2B-0549-0A76-91D463EA3A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3025" r="-3" b="-3"/>
          <a:stretch/>
        </p:blipFill>
        <p:spPr bwMode="auto">
          <a:xfrm>
            <a:off x="9592076" y="2512977"/>
            <a:ext cx="2250442" cy="202996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2" descr="Top 13 Best Gaming PC Available in the Market 2023 -24 Edition">
            <a:extLst>
              <a:ext uri="{FF2B5EF4-FFF2-40B4-BE49-F238E27FC236}">
                <a16:creationId xmlns:a16="http://schemas.microsoft.com/office/drawing/2014/main" id="{E7A3C8D6-FD21-E239-9A52-D9A762F3E428}"/>
              </a:ext>
            </a:extLst>
          </p:cNvPr>
          <p:cNvSpPr>
            <a:spLocks noChangeAspect="1" noChangeArrowheads="1"/>
          </p:cNvSpPr>
          <p:nvPr/>
        </p:nvSpPr>
        <p:spPr bwMode="auto">
          <a:xfrm>
            <a:off x="5905500" y="3371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54" name="Picture 38" descr="Swimming: What It Is, Health Benefits, and Getting Started">
            <a:extLst>
              <a:ext uri="{FF2B5EF4-FFF2-40B4-BE49-F238E27FC236}">
                <a16:creationId xmlns:a16="http://schemas.microsoft.com/office/drawing/2014/main" id="{C906982C-AA27-BE2E-F2FC-C16190C090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5152" b="29872"/>
          <a:stretch/>
        </p:blipFill>
        <p:spPr bwMode="auto">
          <a:xfrm>
            <a:off x="4973164" y="4615790"/>
            <a:ext cx="6856487" cy="17802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0">
            <a:extLst>
              <a:ext uri="{FF2B5EF4-FFF2-40B4-BE49-F238E27FC236}">
                <a16:creationId xmlns:a16="http://schemas.microsoft.com/office/drawing/2014/main" id="{B7566DB5-EF71-CA09-77D0-122613C930E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9534"/>
          <a:stretch/>
        </p:blipFill>
        <p:spPr bwMode="auto">
          <a:xfrm>
            <a:off x="38100" y="7060192"/>
            <a:ext cx="3407619" cy="59744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C144AD-7847-917E-CB1A-9CCC6DBB68E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593" b="5495"/>
          <a:stretch/>
        </p:blipFill>
        <p:spPr bwMode="auto">
          <a:xfrm>
            <a:off x="8784111" y="6877050"/>
            <a:ext cx="3198813" cy="61661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7B1F4AE9-AE9B-0EB7-FC2C-B161DDD5C6D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5025" b="35642"/>
          <a:stretch/>
        </p:blipFill>
        <p:spPr bwMode="auto">
          <a:xfrm>
            <a:off x="3520921" y="7217324"/>
            <a:ext cx="5186466" cy="5485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BF60A-8365-FFDD-C899-7E36EA6284A5}"/>
              </a:ext>
            </a:extLst>
          </p:cNvPr>
          <p:cNvPicPr>
            <a:picLocks noChangeAspect="1"/>
          </p:cNvPicPr>
          <p:nvPr/>
        </p:nvPicPr>
        <p:blipFill rotWithShape="1">
          <a:blip r:embed="rId12"/>
          <a:srcRect r="25934" b="2"/>
          <a:stretch/>
        </p:blipFill>
        <p:spPr>
          <a:xfrm>
            <a:off x="-8070834" y="175147"/>
            <a:ext cx="3792174" cy="3174339"/>
          </a:xfrm>
          <a:prstGeom prst="rect">
            <a:avLst/>
          </a:prstGeom>
        </p:spPr>
      </p:pic>
      <p:pic>
        <p:nvPicPr>
          <p:cNvPr id="7" name="Picture 6">
            <a:extLst>
              <a:ext uri="{FF2B5EF4-FFF2-40B4-BE49-F238E27FC236}">
                <a16:creationId xmlns:a16="http://schemas.microsoft.com/office/drawing/2014/main" id="{74EEE3EB-B9FC-7940-C54E-AD984E51563A}"/>
              </a:ext>
            </a:extLst>
          </p:cNvPr>
          <p:cNvPicPr>
            <a:picLocks noChangeAspect="1"/>
          </p:cNvPicPr>
          <p:nvPr/>
        </p:nvPicPr>
        <p:blipFill rotWithShape="1">
          <a:blip r:embed="rId13"/>
          <a:srcRect r="34892" b="-1"/>
          <a:stretch/>
        </p:blipFill>
        <p:spPr>
          <a:xfrm>
            <a:off x="12752278" y="-108733"/>
            <a:ext cx="3792174" cy="3174339"/>
          </a:xfrm>
          <a:prstGeom prst="rect">
            <a:avLst/>
          </a:prstGeom>
        </p:spPr>
      </p:pic>
      <p:pic>
        <p:nvPicPr>
          <p:cNvPr id="8" name="Picture 7">
            <a:extLst>
              <a:ext uri="{FF2B5EF4-FFF2-40B4-BE49-F238E27FC236}">
                <a16:creationId xmlns:a16="http://schemas.microsoft.com/office/drawing/2014/main" id="{44A9F4A1-CD8E-C4E1-156B-6DC533BC78E3}"/>
              </a:ext>
            </a:extLst>
          </p:cNvPr>
          <p:cNvPicPr>
            <a:picLocks noChangeAspect="1"/>
          </p:cNvPicPr>
          <p:nvPr/>
        </p:nvPicPr>
        <p:blipFill rotWithShape="1">
          <a:blip r:embed="rId14"/>
          <a:srcRect l="3058" r="7343" b="-1"/>
          <a:stretch/>
        </p:blipFill>
        <p:spPr>
          <a:xfrm>
            <a:off x="16737404" y="-108733"/>
            <a:ext cx="3792174" cy="3174339"/>
          </a:xfrm>
          <a:prstGeom prst="rect">
            <a:avLst/>
          </a:prstGeom>
        </p:spPr>
      </p:pic>
      <p:pic>
        <p:nvPicPr>
          <p:cNvPr id="9" name="Picture 8">
            <a:extLst>
              <a:ext uri="{FF2B5EF4-FFF2-40B4-BE49-F238E27FC236}">
                <a16:creationId xmlns:a16="http://schemas.microsoft.com/office/drawing/2014/main" id="{B8AA6CCE-2D64-9E93-A57B-9D27FE143F9E}"/>
              </a:ext>
            </a:extLst>
          </p:cNvPr>
          <p:cNvPicPr>
            <a:picLocks noChangeAspect="1"/>
          </p:cNvPicPr>
          <p:nvPr/>
        </p:nvPicPr>
        <p:blipFill rotWithShape="1">
          <a:blip r:embed="rId15"/>
          <a:srcRect t="6916" r="2" b="23253"/>
          <a:stretch/>
        </p:blipFill>
        <p:spPr>
          <a:xfrm>
            <a:off x="-8076477" y="3508511"/>
            <a:ext cx="3792174" cy="3171426"/>
          </a:xfrm>
          <a:prstGeom prst="rect">
            <a:avLst/>
          </a:prstGeom>
        </p:spPr>
      </p:pic>
      <p:pic>
        <p:nvPicPr>
          <p:cNvPr id="10" name="Picture 9">
            <a:extLst>
              <a:ext uri="{FF2B5EF4-FFF2-40B4-BE49-F238E27FC236}">
                <a16:creationId xmlns:a16="http://schemas.microsoft.com/office/drawing/2014/main" id="{3A6C6330-2345-ADD4-E701-4C5A415836E3}"/>
              </a:ext>
            </a:extLst>
          </p:cNvPr>
          <p:cNvPicPr>
            <a:picLocks noChangeAspect="1"/>
          </p:cNvPicPr>
          <p:nvPr/>
        </p:nvPicPr>
        <p:blipFill rotWithShape="1">
          <a:blip r:embed="rId16"/>
          <a:srcRect l="35065" r="28166"/>
          <a:stretch/>
        </p:blipFill>
        <p:spPr>
          <a:xfrm>
            <a:off x="-4064117" y="3508511"/>
            <a:ext cx="3792174" cy="3171426"/>
          </a:xfrm>
          <a:prstGeom prst="rect">
            <a:avLst/>
          </a:prstGeom>
        </p:spPr>
      </p:pic>
      <p:pic>
        <p:nvPicPr>
          <p:cNvPr id="11" name="Picture 10">
            <a:extLst>
              <a:ext uri="{FF2B5EF4-FFF2-40B4-BE49-F238E27FC236}">
                <a16:creationId xmlns:a16="http://schemas.microsoft.com/office/drawing/2014/main" id="{E746DF3C-70D0-0B14-2A32-B8EB0323D9D3}"/>
              </a:ext>
            </a:extLst>
          </p:cNvPr>
          <p:cNvPicPr>
            <a:picLocks noChangeAspect="1"/>
          </p:cNvPicPr>
          <p:nvPr/>
        </p:nvPicPr>
        <p:blipFill rotWithShape="1">
          <a:blip r:embed="rId17"/>
          <a:srcRect l="2753" r="32379" b="1"/>
          <a:stretch/>
        </p:blipFill>
        <p:spPr>
          <a:xfrm>
            <a:off x="16731761" y="3224631"/>
            <a:ext cx="3792174" cy="3171426"/>
          </a:xfrm>
          <a:prstGeom prst="rect">
            <a:avLst/>
          </a:prstGeom>
        </p:spPr>
      </p:pic>
    </p:spTree>
    <p:extLst>
      <p:ext uri="{BB962C8B-B14F-4D97-AF65-F5344CB8AC3E}">
        <p14:creationId xmlns:p14="http://schemas.microsoft.com/office/powerpoint/2010/main" val="99629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7" name="Rectangle 9256">
            <a:extLst>
              <a:ext uri="{FF2B5EF4-FFF2-40B4-BE49-F238E27FC236}">
                <a16:creationId xmlns:a16="http://schemas.microsoft.com/office/drawing/2014/main" id="{0C2A4F70-0C32-4091-B752-1DFD1E7F1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0">
            <a:extLst>
              <a:ext uri="{FF2B5EF4-FFF2-40B4-BE49-F238E27FC236}">
                <a16:creationId xmlns:a16="http://schemas.microsoft.com/office/drawing/2014/main" id="{89B27EF1-39AC-6392-8861-ED50E9117C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534"/>
          <a:stretch/>
        </p:blipFill>
        <p:spPr bwMode="auto">
          <a:xfrm>
            <a:off x="75203" y="377527"/>
            <a:ext cx="3407619" cy="597440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D2A095FF-EAC5-8E63-75DC-2A4EF3534B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93" b="5495"/>
          <a:stretch/>
        </p:blipFill>
        <p:spPr bwMode="auto">
          <a:xfrm>
            <a:off x="8821214" y="194385"/>
            <a:ext cx="3198813" cy="616610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5433ADBD-C760-106C-1EEC-696CACC7F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025" b="35642"/>
          <a:stretch/>
        </p:blipFill>
        <p:spPr bwMode="auto">
          <a:xfrm>
            <a:off x="3558024" y="534659"/>
            <a:ext cx="5186466" cy="54855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NES 8BITDO BLUETOOTH RETRO RECEIEVER (#6922621500155) - LEVEL UP VIDEO  GAMES">
            <a:extLst>
              <a:ext uri="{FF2B5EF4-FFF2-40B4-BE49-F238E27FC236}">
                <a16:creationId xmlns:a16="http://schemas.microsoft.com/office/drawing/2014/main" id="{56D87A73-C7D6-5061-E459-F7C127734E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62" r="1" b="19961"/>
          <a:stretch/>
        </p:blipFill>
        <p:spPr bwMode="auto">
          <a:xfrm>
            <a:off x="75203" y="-6157004"/>
            <a:ext cx="4583555" cy="20285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5 best miniatures paints that aren't Citadel - and what to use them for |  Dicebreaker">
            <a:extLst>
              <a:ext uri="{FF2B5EF4-FFF2-40B4-BE49-F238E27FC236}">
                <a16:creationId xmlns:a16="http://schemas.microsoft.com/office/drawing/2014/main" id="{A2D51FF6-E913-7E82-4962-E605F75245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58" r="21145" b="-1"/>
          <a:stretch/>
        </p:blipFill>
        <p:spPr bwMode="auto">
          <a:xfrm>
            <a:off x="75203" y="-4053426"/>
            <a:ext cx="4583555" cy="3883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ow Many Cards in a MTG Deck? MTG Deck Size">
            <a:extLst>
              <a:ext uri="{FF2B5EF4-FFF2-40B4-BE49-F238E27FC236}">
                <a16:creationId xmlns:a16="http://schemas.microsoft.com/office/drawing/2014/main" id="{58D57C89-7E61-6F98-62C4-748BFB5ADB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167" r="10169" b="1"/>
          <a:stretch/>
        </p:blipFill>
        <p:spPr bwMode="auto">
          <a:xfrm>
            <a:off x="4762218" y="-6146656"/>
            <a:ext cx="4542127" cy="4115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ngboard Wheels on a Skateboard? It Can Work! – SkateboardersHQ">
            <a:extLst>
              <a:ext uri="{FF2B5EF4-FFF2-40B4-BE49-F238E27FC236}">
                <a16:creationId xmlns:a16="http://schemas.microsoft.com/office/drawing/2014/main" id="{580ED10C-929F-D61A-0168-BFC48E2CA2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372" r="-6" b="-6"/>
          <a:stretch/>
        </p:blipFill>
        <p:spPr bwMode="auto">
          <a:xfrm>
            <a:off x="9381132" y="-6154780"/>
            <a:ext cx="2237573" cy="2028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16 Essential (And Easy) Bass Guitar Setup &amp; Bass Modifications">
            <a:extLst>
              <a:ext uri="{FF2B5EF4-FFF2-40B4-BE49-F238E27FC236}">
                <a16:creationId xmlns:a16="http://schemas.microsoft.com/office/drawing/2014/main" id="{92F167F2-1A9C-7414-B2BE-BB7139A65AC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3025" r="-3" b="-3"/>
          <a:stretch/>
        </p:blipFill>
        <p:spPr bwMode="auto">
          <a:xfrm>
            <a:off x="9381130" y="-4053424"/>
            <a:ext cx="2250442" cy="202996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2" descr="Top 13 Best Gaming PC Available in the Market 2023 -24 Edition">
            <a:extLst>
              <a:ext uri="{FF2B5EF4-FFF2-40B4-BE49-F238E27FC236}">
                <a16:creationId xmlns:a16="http://schemas.microsoft.com/office/drawing/2014/main" id="{6A7D6F4E-C26A-6885-C9FA-84F7E2246E05}"/>
              </a:ext>
            </a:extLst>
          </p:cNvPr>
          <p:cNvSpPr>
            <a:spLocks noChangeAspect="1" noChangeArrowheads="1"/>
          </p:cNvSpPr>
          <p:nvPr/>
        </p:nvSpPr>
        <p:spPr bwMode="auto">
          <a:xfrm>
            <a:off x="5694554" y="-31945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38" descr="Swimming: What It Is, Health Benefits, and Getting Started">
            <a:extLst>
              <a:ext uri="{FF2B5EF4-FFF2-40B4-BE49-F238E27FC236}">
                <a16:creationId xmlns:a16="http://schemas.microsoft.com/office/drawing/2014/main" id="{A2A0E559-3AE3-AD3D-7360-3551BF115D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5152" b="29872"/>
          <a:stretch/>
        </p:blipFill>
        <p:spPr bwMode="auto">
          <a:xfrm>
            <a:off x="4762218" y="-1950611"/>
            <a:ext cx="6856487" cy="178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3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silver electronic chip&#10;&#10;Description automatically generated">
            <a:extLst>
              <a:ext uri="{FF2B5EF4-FFF2-40B4-BE49-F238E27FC236}">
                <a16:creationId xmlns:a16="http://schemas.microsoft.com/office/drawing/2014/main" id="{1F8EC5C3-E7BD-21F2-C259-D2D04F54F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3619" y="6563788"/>
            <a:ext cx="2308869" cy="2308869"/>
          </a:xfrm>
          <a:prstGeom prst="rect">
            <a:avLst/>
          </a:prstGeom>
        </p:spPr>
      </p:pic>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sp>
        <p:nvSpPr>
          <p:cNvPr id="9" name="TextBox 8">
            <a:extLst>
              <a:ext uri="{FF2B5EF4-FFF2-40B4-BE49-F238E27FC236}">
                <a16:creationId xmlns:a16="http://schemas.microsoft.com/office/drawing/2014/main" id="{27098F58-F150-43DA-13CD-16E67BAAA7D1}"/>
              </a:ext>
            </a:extLst>
          </p:cNvPr>
          <p:cNvSpPr txBox="1"/>
          <p:nvPr/>
        </p:nvSpPr>
        <p:spPr>
          <a:xfrm>
            <a:off x="140154" y="1453322"/>
            <a:ext cx="5447846" cy="369332"/>
          </a:xfrm>
          <a:prstGeom prst="rect">
            <a:avLst/>
          </a:prstGeom>
          <a:noFill/>
        </p:spPr>
        <p:txBody>
          <a:bodyPr wrap="square">
            <a:spAutoFit/>
          </a:bodyPr>
          <a:lstStyle/>
          <a:p>
            <a:r>
              <a:rPr lang="en-US" b="0" i="0" dirty="0">
                <a:effectLst/>
                <a:latin typeface="OCR A Extended" panose="02010509020102010303" pitchFamily="50" charset="0"/>
              </a:rPr>
              <a:t>What th</a:t>
            </a:r>
            <a:r>
              <a:rPr lang="en-US" dirty="0">
                <a:latin typeface="OCR A Extended" panose="02010509020102010303" pitchFamily="50" charset="0"/>
              </a:rPr>
              <a:t>e heck does “embedded” mean?</a:t>
            </a:r>
            <a:endParaRPr lang="en-US" dirty="0">
              <a:latin typeface="OCR A Extended" panose="02010509020102010303" pitchFamily="50" charset="0"/>
              <a:cs typeface="Game Over" panose="00000400000000000000" pitchFamily="2" charset="-79"/>
            </a:endParaRPr>
          </a:p>
        </p:txBody>
      </p:sp>
      <p:sp>
        <p:nvSpPr>
          <p:cNvPr id="11" name="TextBox 10">
            <a:extLst>
              <a:ext uri="{FF2B5EF4-FFF2-40B4-BE49-F238E27FC236}">
                <a16:creationId xmlns:a16="http://schemas.microsoft.com/office/drawing/2014/main" id="{DFD11B5C-AA4C-7FBD-0849-962422488272}"/>
              </a:ext>
            </a:extLst>
          </p:cNvPr>
          <p:cNvSpPr txBox="1"/>
          <p:nvPr/>
        </p:nvSpPr>
        <p:spPr>
          <a:xfrm>
            <a:off x="140154" y="3575894"/>
            <a:ext cx="5636759" cy="923330"/>
          </a:xfrm>
          <a:prstGeom prst="rect">
            <a:avLst/>
          </a:prstGeom>
          <a:noFill/>
        </p:spPr>
        <p:txBody>
          <a:bodyPr wrap="square">
            <a:spAutoFit/>
          </a:bodyPr>
          <a:lstStyle/>
          <a:p>
            <a:r>
              <a:rPr lang="en-US" b="0" i="0" dirty="0">
                <a:effectLst/>
                <a:latin typeface="OCR A Extended" panose="02010509020102010303" pitchFamily="50" charset="0"/>
              </a:rPr>
              <a:t>Majority of modern electronics have some sort of embedded hardware in them with processors running code. </a:t>
            </a:r>
          </a:p>
        </p:txBody>
      </p:sp>
      <p:pic>
        <p:nvPicPr>
          <p:cNvPr id="41" name="Picture 40">
            <a:extLst>
              <a:ext uri="{FF2B5EF4-FFF2-40B4-BE49-F238E27FC236}">
                <a16:creationId xmlns:a16="http://schemas.microsoft.com/office/drawing/2014/main" id="{AB03750A-3E4A-3971-29B7-C0B81B049C6F}"/>
              </a:ext>
            </a:extLst>
          </p:cNvPr>
          <p:cNvPicPr>
            <a:picLocks noChangeAspect="1"/>
          </p:cNvPicPr>
          <p:nvPr/>
        </p:nvPicPr>
        <p:blipFill>
          <a:blip r:embed="rId4"/>
          <a:stretch>
            <a:fillRect/>
          </a:stretch>
        </p:blipFill>
        <p:spPr>
          <a:xfrm flipH="1">
            <a:off x="12192000" y="-915843"/>
            <a:ext cx="586392" cy="555156"/>
          </a:xfrm>
          <a:prstGeom prst="rect">
            <a:avLst/>
          </a:prstGeom>
        </p:spPr>
      </p:pic>
      <p:pic>
        <p:nvPicPr>
          <p:cNvPr id="42" name="Picture 41">
            <a:extLst>
              <a:ext uri="{FF2B5EF4-FFF2-40B4-BE49-F238E27FC236}">
                <a16:creationId xmlns:a16="http://schemas.microsoft.com/office/drawing/2014/main" id="{5010996C-A50F-694C-23D2-DE90BF57A981}"/>
              </a:ext>
            </a:extLst>
          </p:cNvPr>
          <p:cNvPicPr>
            <a:picLocks noChangeAspect="1"/>
          </p:cNvPicPr>
          <p:nvPr/>
        </p:nvPicPr>
        <p:blipFill>
          <a:blip r:embed="rId5"/>
          <a:stretch>
            <a:fillRect/>
          </a:stretch>
        </p:blipFill>
        <p:spPr>
          <a:xfrm flipH="1">
            <a:off x="12853619" y="-927202"/>
            <a:ext cx="398974" cy="566515"/>
          </a:xfrm>
          <a:prstGeom prst="rect">
            <a:avLst/>
          </a:prstGeom>
        </p:spPr>
      </p:pic>
      <p:sp>
        <p:nvSpPr>
          <p:cNvPr id="14" name="TextBox 13">
            <a:extLst>
              <a:ext uri="{FF2B5EF4-FFF2-40B4-BE49-F238E27FC236}">
                <a16:creationId xmlns:a16="http://schemas.microsoft.com/office/drawing/2014/main" id="{01B93762-910D-3D07-E0F1-D67DD5A131CB}"/>
              </a:ext>
            </a:extLst>
          </p:cNvPr>
          <p:cNvSpPr txBox="1"/>
          <p:nvPr/>
        </p:nvSpPr>
        <p:spPr>
          <a:xfrm>
            <a:off x="140154" y="5060666"/>
            <a:ext cx="6763870" cy="923330"/>
          </a:xfrm>
          <a:prstGeom prst="rect">
            <a:avLst/>
          </a:prstGeom>
          <a:noFill/>
        </p:spPr>
        <p:txBody>
          <a:bodyPr wrap="square">
            <a:spAutoFit/>
          </a:bodyPr>
          <a:lstStyle/>
          <a:p>
            <a:r>
              <a:rPr lang="en-US" b="0" i="0" dirty="0">
                <a:effectLst/>
                <a:latin typeface="OCR A Extended" panose="02010509020102010303" pitchFamily="50" charset="0"/>
              </a:rPr>
              <a:t>Embedded hardware development involves programming task-specific computers </a:t>
            </a:r>
          </a:p>
          <a:p>
            <a:r>
              <a:rPr lang="en-US" b="0" i="0" dirty="0">
                <a:effectLst/>
                <a:latin typeface="OCR A Extended" panose="02010509020102010303" pitchFamily="50" charset="0"/>
                <a:cs typeface="Game Over" panose="00000400000000000000" pitchFamily="2" charset="-79"/>
              </a:rPr>
              <a:t>(microcontrollers or microprocessors). </a:t>
            </a:r>
          </a:p>
        </p:txBody>
      </p:sp>
      <p:pic>
        <p:nvPicPr>
          <p:cNvPr id="6" name="Picture 2" descr="What is a Microprocessor ? How does it work ?">
            <a:extLst>
              <a:ext uri="{FF2B5EF4-FFF2-40B4-BE49-F238E27FC236}">
                <a16:creationId xmlns:a16="http://schemas.microsoft.com/office/drawing/2014/main" id="{B22464E0-09CB-610A-0846-C8E270159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536" y="7233424"/>
            <a:ext cx="2255941" cy="15523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634B72-1645-C4A0-0D84-B517ABF38DDA}"/>
              </a:ext>
            </a:extLst>
          </p:cNvPr>
          <p:cNvPicPr>
            <a:picLocks noChangeAspect="1"/>
          </p:cNvPicPr>
          <p:nvPr/>
        </p:nvPicPr>
        <p:blipFill>
          <a:blip r:embed="rId7"/>
          <a:stretch>
            <a:fillRect/>
          </a:stretch>
        </p:blipFill>
        <p:spPr>
          <a:xfrm>
            <a:off x="6306458" y="3468999"/>
            <a:ext cx="5227411" cy="3237976"/>
          </a:xfrm>
          <a:prstGeom prst="rect">
            <a:avLst/>
          </a:prstGeom>
          <a:ln w="12700">
            <a:solidFill>
              <a:schemeClr val="tx1"/>
            </a:solidFill>
          </a:ln>
        </p:spPr>
      </p:pic>
      <p:sp>
        <p:nvSpPr>
          <p:cNvPr id="12" name="TextBox 11">
            <a:extLst>
              <a:ext uri="{FF2B5EF4-FFF2-40B4-BE49-F238E27FC236}">
                <a16:creationId xmlns:a16="http://schemas.microsoft.com/office/drawing/2014/main" id="{307BADB0-B65F-B2F7-D614-2B1356788917}"/>
              </a:ext>
            </a:extLst>
          </p:cNvPr>
          <p:cNvSpPr txBox="1"/>
          <p:nvPr/>
        </p:nvSpPr>
        <p:spPr>
          <a:xfrm>
            <a:off x="140154" y="1930838"/>
            <a:ext cx="5955846" cy="1477328"/>
          </a:xfrm>
          <a:prstGeom prst="rect">
            <a:avLst/>
          </a:prstGeom>
          <a:noFill/>
        </p:spPr>
        <p:txBody>
          <a:bodyPr wrap="square">
            <a:spAutoFit/>
          </a:bodyPr>
          <a:lstStyle/>
          <a:p>
            <a:r>
              <a:rPr lang="en-US" dirty="0">
                <a:latin typeface="OCR A Extended" panose="02010509020102010303" pitchFamily="50" charset="0"/>
              </a:rPr>
              <a:t>Embedded systems are specialized computers that do not look like your typical computer. They are dedicated to specific tasks and "embed" as part of a larger device.</a:t>
            </a:r>
            <a:endParaRPr lang="en-US" dirty="0"/>
          </a:p>
        </p:txBody>
      </p:sp>
      <p:grpSp>
        <p:nvGrpSpPr>
          <p:cNvPr id="16" name="Group 15">
            <a:extLst>
              <a:ext uri="{FF2B5EF4-FFF2-40B4-BE49-F238E27FC236}">
                <a16:creationId xmlns:a16="http://schemas.microsoft.com/office/drawing/2014/main" id="{A68A0878-DDE2-E0EE-EDAD-B5320E98A999}"/>
              </a:ext>
            </a:extLst>
          </p:cNvPr>
          <p:cNvGrpSpPr/>
          <p:nvPr/>
        </p:nvGrpSpPr>
        <p:grpSpPr>
          <a:xfrm>
            <a:off x="5934075" y="65584"/>
            <a:ext cx="5972179" cy="3267089"/>
            <a:chOff x="5934075" y="65584"/>
            <a:chExt cx="5972179" cy="3267089"/>
          </a:xfrm>
        </p:grpSpPr>
        <p:pic>
          <p:nvPicPr>
            <p:cNvPr id="2050" name="Picture 2" descr="Embedded System | ShareTechnote">
              <a:extLst>
                <a:ext uri="{FF2B5EF4-FFF2-40B4-BE49-F238E27FC236}">
                  <a16:creationId xmlns:a16="http://schemas.microsoft.com/office/drawing/2014/main" id="{70E8E596-EF14-A96D-0CEF-9578072884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4075" y="65584"/>
              <a:ext cx="5972179" cy="326708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899158B-DB9D-39BF-3987-7E31080C38BC}"/>
                </a:ext>
              </a:extLst>
            </p:cNvPr>
            <p:cNvSpPr txBox="1"/>
            <p:nvPr/>
          </p:nvSpPr>
          <p:spPr>
            <a:xfrm>
              <a:off x="6196807" y="107721"/>
              <a:ext cx="2307544" cy="369332"/>
            </a:xfrm>
            <a:prstGeom prst="rect">
              <a:avLst/>
            </a:prstGeom>
            <a:solidFill>
              <a:schemeClr val="bg1"/>
            </a:solidFill>
            <a:ln w="12700">
              <a:solidFill>
                <a:schemeClr val="tx1"/>
              </a:solidFill>
            </a:ln>
          </p:spPr>
          <p:txBody>
            <a:bodyPr wrap="square" rtlCol="0">
              <a:spAutoFit/>
            </a:bodyPr>
            <a:lstStyle/>
            <a:p>
              <a:pPr algn="ctr"/>
              <a:r>
                <a:rPr lang="en-US" b="1" dirty="0"/>
                <a:t>General Purpose PC</a:t>
              </a:r>
            </a:p>
          </p:txBody>
        </p:sp>
        <p:sp>
          <p:nvSpPr>
            <p:cNvPr id="15" name="TextBox 14">
              <a:extLst>
                <a:ext uri="{FF2B5EF4-FFF2-40B4-BE49-F238E27FC236}">
                  <a16:creationId xmlns:a16="http://schemas.microsoft.com/office/drawing/2014/main" id="{E7F96020-39FF-3968-69C9-C8A2097D5828}"/>
                </a:ext>
              </a:extLst>
            </p:cNvPr>
            <p:cNvSpPr txBox="1"/>
            <p:nvPr/>
          </p:nvSpPr>
          <p:spPr>
            <a:xfrm>
              <a:off x="9426235" y="122465"/>
              <a:ext cx="2307544" cy="369332"/>
            </a:xfrm>
            <a:prstGeom prst="rect">
              <a:avLst/>
            </a:prstGeom>
            <a:solidFill>
              <a:schemeClr val="bg1"/>
            </a:solidFill>
            <a:ln w="12700">
              <a:solidFill>
                <a:schemeClr val="tx1"/>
              </a:solidFill>
            </a:ln>
          </p:spPr>
          <p:txBody>
            <a:bodyPr wrap="square" rtlCol="0">
              <a:spAutoFit/>
            </a:bodyPr>
            <a:lstStyle/>
            <a:p>
              <a:pPr algn="ctr"/>
              <a:r>
                <a:rPr lang="en-US" b="1" dirty="0"/>
                <a:t>Embedded System</a:t>
              </a:r>
            </a:p>
          </p:txBody>
        </p:sp>
      </p:grpSp>
    </p:spTree>
    <p:extLst>
      <p:ext uri="{BB962C8B-B14F-4D97-AF65-F5344CB8AC3E}">
        <p14:creationId xmlns:p14="http://schemas.microsoft.com/office/powerpoint/2010/main" val="251209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8" name="Picture 7" descr="A black and silver electronic chip&#10;&#10;Description automatically generated">
            <a:extLst>
              <a:ext uri="{FF2B5EF4-FFF2-40B4-BE49-F238E27FC236}">
                <a16:creationId xmlns:a16="http://schemas.microsoft.com/office/drawing/2014/main" id="{B0288C9C-1149-530F-A0FF-335BBC74D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1015" y="5337620"/>
            <a:ext cx="1176594" cy="1176594"/>
          </a:xfrm>
          <a:prstGeom prst="rect">
            <a:avLst/>
          </a:prstGeom>
        </p:spPr>
      </p:pic>
      <p:pic>
        <p:nvPicPr>
          <p:cNvPr id="13" name="Picture 12">
            <a:extLst>
              <a:ext uri="{FF2B5EF4-FFF2-40B4-BE49-F238E27FC236}">
                <a16:creationId xmlns:a16="http://schemas.microsoft.com/office/drawing/2014/main" id="{17A2B1E3-E9BA-A8BB-95E3-3E5CC636A147}"/>
              </a:ext>
            </a:extLst>
          </p:cNvPr>
          <p:cNvPicPr>
            <a:picLocks noChangeAspect="1"/>
          </p:cNvPicPr>
          <p:nvPr/>
        </p:nvPicPr>
        <p:blipFill>
          <a:blip r:embed="rId4"/>
          <a:stretch>
            <a:fillRect/>
          </a:stretch>
        </p:blipFill>
        <p:spPr>
          <a:xfrm>
            <a:off x="12732882" y="4207610"/>
            <a:ext cx="576003" cy="299704"/>
          </a:xfrm>
          <a:prstGeom prst="rect">
            <a:avLst/>
          </a:prstGeom>
        </p:spPr>
      </p:pic>
      <p:pic>
        <p:nvPicPr>
          <p:cNvPr id="16" name="Picture 15">
            <a:extLst>
              <a:ext uri="{FF2B5EF4-FFF2-40B4-BE49-F238E27FC236}">
                <a16:creationId xmlns:a16="http://schemas.microsoft.com/office/drawing/2014/main" id="{96FB0EEF-6B7A-FC30-B6C4-E855A19E611A}"/>
              </a:ext>
            </a:extLst>
          </p:cNvPr>
          <p:cNvPicPr>
            <a:picLocks noChangeAspect="1"/>
          </p:cNvPicPr>
          <p:nvPr/>
        </p:nvPicPr>
        <p:blipFill>
          <a:blip r:embed="rId5"/>
          <a:stretch>
            <a:fillRect/>
          </a:stretch>
        </p:blipFill>
        <p:spPr>
          <a:xfrm>
            <a:off x="5648325" y="1452785"/>
            <a:ext cx="3933825" cy="3724275"/>
          </a:xfrm>
          <a:prstGeom prst="rect">
            <a:avLst/>
          </a:prstGeom>
        </p:spPr>
      </p:pic>
      <p:pic>
        <p:nvPicPr>
          <p:cNvPr id="17" name="Picture 16">
            <a:extLst>
              <a:ext uri="{FF2B5EF4-FFF2-40B4-BE49-F238E27FC236}">
                <a16:creationId xmlns:a16="http://schemas.microsoft.com/office/drawing/2014/main" id="{85F2A5AA-66E9-34E6-05AA-0F53566C75AB}"/>
              </a:ext>
            </a:extLst>
          </p:cNvPr>
          <p:cNvPicPr>
            <a:picLocks noChangeAspect="1"/>
          </p:cNvPicPr>
          <p:nvPr/>
        </p:nvPicPr>
        <p:blipFill>
          <a:blip r:embed="rId6"/>
          <a:stretch>
            <a:fillRect/>
          </a:stretch>
        </p:blipFill>
        <p:spPr>
          <a:xfrm>
            <a:off x="9375321" y="1452785"/>
            <a:ext cx="2676525" cy="3800475"/>
          </a:xfrm>
          <a:prstGeom prst="rect">
            <a:avLst/>
          </a:prstGeom>
        </p:spPr>
      </p:pic>
      <p:sp>
        <p:nvSpPr>
          <p:cNvPr id="6" name="TextBox 5">
            <a:extLst>
              <a:ext uri="{FF2B5EF4-FFF2-40B4-BE49-F238E27FC236}">
                <a16:creationId xmlns:a16="http://schemas.microsoft.com/office/drawing/2014/main" id="{FE3ED4B5-6DB5-1206-4CED-4E0A13F6995B}"/>
              </a:ext>
            </a:extLst>
          </p:cNvPr>
          <p:cNvSpPr txBox="1"/>
          <p:nvPr/>
        </p:nvSpPr>
        <p:spPr>
          <a:xfrm>
            <a:off x="83133" y="1452785"/>
            <a:ext cx="5374821" cy="4247317"/>
          </a:xfrm>
          <a:prstGeom prst="rect">
            <a:avLst/>
          </a:prstGeom>
          <a:noFill/>
        </p:spPr>
        <p:txBody>
          <a:bodyPr wrap="square">
            <a:spAutoFit/>
          </a:bodyPr>
          <a:lstStyle/>
          <a:p>
            <a:endParaRPr lang="en-US" sz="1800" dirty="0">
              <a:latin typeface="OCR A Extended" panose="02010509020102010303" pitchFamily="50" charset="0"/>
            </a:endParaRPr>
          </a:p>
          <a:p>
            <a:r>
              <a:rPr lang="en-US" sz="1800" dirty="0">
                <a:latin typeface="OCR A Extended" panose="02010509020102010303" pitchFamily="50" charset="0"/>
              </a:rPr>
              <a:t>A microcontroller is a compact computer on a single integrated circuit (IC) designed to govern specific operations in an embedded system and usually includes built-in memory, peripherals, and input/output pins. </a:t>
            </a:r>
          </a:p>
          <a:p>
            <a:br>
              <a:rPr lang="en-US" sz="1800" dirty="0">
                <a:latin typeface="OCR A Extended" panose="02010509020102010303" pitchFamily="50" charset="0"/>
              </a:rPr>
            </a:br>
            <a:r>
              <a:rPr lang="en-US" sz="1800" dirty="0">
                <a:latin typeface="OCR A Extended" panose="02010509020102010303" pitchFamily="50" charset="0"/>
              </a:rPr>
              <a:t>In contrast, a microprocessor is a more general-purpose processor that requires external components like RAM and input/output systems to function, making it more flexible but also more complex to set up.</a:t>
            </a:r>
            <a:endParaRPr lang="en-US" sz="1800" b="0" i="0" dirty="0">
              <a:effectLst/>
              <a:latin typeface="OCR A Extended" panose="02010509020102010303" pitchFamily="50" charset="0"/>
            </a:endParaRPr>
          </a:p>
        </p:txBody>
      </p:sp>
      <p:pic>
        <p:nvPicPr>
          <p:cNvPr id="1026" name="Picture 2" descr="What is a Microprocessor ? How does it work ?">
            <a:extLst>
              <a:ext uri="{FF2B5EF4-FFF2-40B4-BE49-F238E27FC236}">
                <a16:creationId xmlns:a16="http://schemas.microsoft.com/office/drawing/2014/main" id="{922E4B53-3620-87D2-47F5-7E33834A71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7153" y="4961862"/>
            <a:ext cx="2255941" cy="155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359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Tmega328 - Wikipedia">
            <a:extLst>
              <a:ext uri="{FF2B5EF4-FFF2-40B4-BE49-F238E27FC236}">
                <a16:creationId xmlns:a16="http://schemas.microsoft.com/office/drawing/2014/main" id="{4A1FCBC4-0FA4-AE45-3CDE-16C613DC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60" y="2638151"/>
            <a:ext cx="4261055" cy="28407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8" name="Picture 7" descr="A black and silver electronic chip&#10;&#10;Description automatically generated">
            <a:extLst>
              <a:ext uri="{FF2B5EF4-FFF2-40B4-BE49-F238E27FC236}">
                <a16:creationId xmlns:a16="http://schemas.microsoft.com/office/drawing/2014/main" id="{B0288C9C-1149-530F-A0FF-335BBC74D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2587" y="2840703"/>
            <a:ext cx="1176594" cy="1176594"/>
          </a:xfrm>
          <a:prstGeom prst="rect">
            <a:avLst/>
          </a:prstGeom>
        </p:spPr>
      </p:pic>
      <p:pic>
        <p:nvPicPr>
          <p:cNvPr id="13" name="Picture 12">
            <a:extLst>
              <a:ext uri="{FF2B5EF4-FFF2-40B4-BE49-F238E27FC236}">
                <a16:creationId xmlns:a16="http://schemas.microsoft.com/office/drawing/2014/main" id="{17A2B1E3-E9BA-A8BB-95E3-3E5CC636A147}"/>
              </a:ext>
            </a:extLst>
          </p:cNvPr>
          <p:cNvPicPr>
            <a:picLocks noChangeAspect="1"/>
          </p:cNvPicPr>
          <p:nvPr/>
        </p:nvPicPr>
        <p:blipFill>
          <a:blip r:embed="rId5"/>
          <a:stretch>
            <a:fillRect/>
          </a:stretch>
        </p:blipFill>
        <p:spPr>
          <a:xfrm>
            <a:off x="12732882" y="4207610"/>
            <a:ext cx="576003" cy="299704"/>
          </a:xfrm>
          <a:prstGeom prst="rect">
            <a:avLst/>
          </a:prstGeom>
        </p:spPr>
      </p:pic>
      <p:pic>
        <p:nvPicPr>
          <p:cNvPr id="16" name="Picture 15">
            <a:extLst>
              <a:ext uri="{FF2B5EF4-FFF2-40B4-BE49-F238E27FC236}">
                <a16:creationId xmlns:a16="http://schemas.microsoft.com/office/drawing/2014/main" id="{A84BB79D-A78A-89D3-4B17-49B3CC41A8AA}"/>
              </a:ext>
            </a:extLst>
          </p:cNvPr>
          <p:cNvPicPr>
            <a:picLocks noChangeAspect="1"/>
          </p:cNvPicPr>
          <p:nvPr/>
        </p:nvPicPr>
        <p:blipFill>
          <a:blip r:embed="rId6"/>
          <a:stretch>
            <a:fillRect/>
          </a:stretch>
        </p:blipFill>
        <p:spPr>
          <a:xfrm>
            <a:off x="-4112630" y="1382043"/>
            <a:ext cx="3933825" cy="3724275"/>
          </a:xfrm>
          <a:prstGeom prst="rect">
            <a:avLst/>
          </a:prstGeom>
        </p:spPr>
      </p:pic>
      <p:pic>
        <p:nvPicPr>
          <p:cNvPr id="18" name="Picture 17">
            <a:extLst>
              <a:ext uri="{FF2B5EF4-FFF2-40B4-BE49-F238E27FC236}">
                <a16:creationId xmlns:a16="http://schemas.microsoft.com/office/drawing/2014/main" id="{8616C707-4966-292D-23B6-35053E9FF0EC}"/>
              </a:ext>
            </a:extLst>
          </p:cNvPr>
          <p:cNvPicPr>
            <a:picLocks noChangeAspect="1"/>
          </p:cNvPicPr>
          <p:nvPr/>
        </p:nvPicPr>
        <p:blipFill>
          <a:blip r:embed="rId7"/>
          <a:stretch>
            <a:fillRect/>
          </a:stretch>
        </p:blipFill>
        <p:spPr>
          <a:xfrm>
            <a:off x="3466518" y="1443257"/>
            <a:ext cx="3552947" cy="5044932"/>
          </a:xfrm>
          <a:prstGeom prst="rect">
            <a:avLst/>
          </a:prstGeom>
        </p:spPr>
      </p:pic>
      <p:pic>
        <p:nvPicPr>
          <p:cNvPr id="4" name="Picture 2" descr="What is a Microprocessor ? How does it work ?">
            <a:extLst>
              <a:ext uri="{FF2B5EF4-FFF2-40B4-BE49-F238E27FC236}">
                <a16:creationId xmlns:a16="http://schemas.microsoft.com/office/drawing/2014/main" id="{2858F6FB-541F-9418-F8F4-D3D921D4EF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52586" y="4961862"/>
            <a:ext cx="2255941" cy="15523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a Microcontroller? A Look Inside a Microcontroller | Arrow.com |  Arrow.com">
            <a:extLst>
              <a:ext uri="{FF2B5EF4-FFF2-40B4-BE49-F238E27FC236}">
                <a16:creationId xmlns:a16="http://schemas.microsoft.com/office/drawing/2014/main" id="{F5DBC2F3-92A3-4DF5-3788-2574E6530D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4259" y="2524033"/>
            <a:ext cx="4425007" cy="336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885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sp>
        <p:nvSpPr>
          <p:cNvPr id="9" name="TextBox 8">
            <a:extLst>
              <a:ext uri="{FF2B5EF4-FFF2-40B4-BE49-F238E27FC236}">
                <a16:creationId xmlns:a16="http://schemas.microsoft.com/office/drawing/2014/main" id="{27098F58-F150-43DA-13CD-16E67BAAA7D1}"/>
              </a:ext>
            </a:extLst>
          </p:cNvPr>
          <p:cNvSpPr txBox="1"/>
          <p:nvPr/>
        </p:nvSpPr>
        <p:spPr>
          <a:xfrm>
            <a:off x="-6019803" y="1483122"/>
            <a:ext cx="5972178" cy="1477328"/>
          </a:xfrm>
          <a:prstGeom prst="rect">
            <a:avLst/>
          </a:prstGeom>
          <a:noFill/>
        </p:spPr>
        <p:txBody>
          <a:bodyPr wrap="square">
            <a:spAutoFit/>
          </a:bodyPr>
          <a:lstStyle/>
          <a:p>
            <a:r>
              <a:rPr lang="en-US" b="0" i="0" dirty="0">
                <a:effectLst/>
                <a:latin typeface="OCR A Extended" panose="02010509020102010303" pitchFamily="50" charset="0"/>
              </a:rPr>
              <a:t>Embedded hardware development involves programming task-specific computers </a:t>
            </a:r>
          </a:p>
          <a:p>
            <a:r>
              <a:rPr lang="en-US" b="0" i="0" dirty="0">
                <a:effectLst/>
                <a:latin typeface="OCR A Extended" panose="02010509020102010303" pitchFamily="50" charset="0"/>
                <a:cs typeface="Game Over" panose="00000400000000000000" pitchFamily="2" charset="-79"/>
              </a:rPr>
              <a:t>(microcontrollers or microprocessors). </a:t>
            </a:r>
          </a:p>
          <a:p>
            <a:endParaRPr lang="en-US" dirty="0">
              <a:latin typeface="OCR A Extended" panose="02010509020102010303" pitchFamily="50" charset="0"/>
              <a:cs typeface="Game Over" panose="00000400000000000000" pitchFamily="2" charset="-79"/>
            </a:endParaRPr>
          </a:p>
          <a:p>
            <a:endParaRPr lang="en-US" dirty="0">
              <a:latin typeface="OCR A Extended" panose="02010509020102010303" pitchFamily="50" charset="0"/>
              <a:cs typeface="Game Over" panose="00000400000000000000" pitchFamily="2" charset="-79"/>
            </a:endParaRPr>
          </a:p>
        </p:txBody>
      </p:sp>
      <p:sp>
        <p:nvSpPr>
          <p:cNvPr id="10" name="TextBox 9">
            <a:extLst>
              <a:ext uri="{FF2B5EF4-FFF2-40B4-BE49-F238E27FC236}">
                <a16:creationId xmlns:a16="http://schemas.microsoft.com/office/drawing/2014/main" id="{9ADDCFF6-BB70-C39A-8F48-991B486EE435}"/>
              </a:ext>
            </a:extLst>
          </p:cNvPr>
          <p:cNvSpPr txBox="1"/>
          <p:nvPr/>
        </p:nvSpPr>
        <p:spPr>
          <a:xfrm>
            <a:off x="-6019804" y="2597850"/>
            <a:ext cx="5648329" cy="646331"/>
          </a:xfrm>
          <a:prstGeom prst="rect">
            <a:avLst/>
          </a:prstGeom>
          <a:noFill/>
        </p:spPr>
        <p:txBody>
          <a:bodyPr wrap="square">
            <a:spAutoFit/>
          </a:bodyPr>
          <a:lstStyle/>
          <a:p>
            <a:r>
              <a:rPr lang="en-US" b="0" i="0" dirty="0">
                <a:effectLst/>
                <a:latin typeface="OCR A Extended" panose="02010509020102010303" pitchFamily="50" charset="0"/>
              </a:rPr>
              <a:t>These then perform dedicated tasks or functions within a larger system.</a:t>
            </a:r>
          </a:p>
        </p:txBody>
      </p:sp>
      <p:sp>
        <p:nvSpPr>
          <p:cNvPr id="11" name="TextBox 10">
            <a:extLst>
              <a:ext uri="{FF2B5EF4-FFF2-40B4-BE49-F238E27FC236}">
                <a16:creationId xmlns:a16="http://schemas.microsoft.com/office/drawing/2014/main" id="{DFD11B5C-AA4C-7FBD-0849-962422488272}"/>
              </a:ext>
            </a:extLst>
          </p:cNvPr>
          <p:cNvSpPr txBox="1"/>
          <p:nvPr/>
        </p:nvSpPr>
        <p:spPr>
          <a:xfrm>
            <a:off x="-6008234" y="3590224"/>
            <a:ext cx="5636759" cy="923330"/>
          </a:xfrm>
          <a:prstGeom prst="rect">
            <a:avLst/>
          </a:prstGeom>
          <a:noFill/>
        </p:spPr>
        <p:txBody>
          <a:bodyPr wrap="square">
            <a:spAutoFit/>
          </a:bodyPr>
          <a:lstStyle/>
          <a:p>
            <a:r>
              <a:rPr lang="en-US" b="0" i="0" dirty="0">
                <a:effectLst/>
                <a:latin typeface="OCR A Extended" panose="02010509020102010303" pitchFamily="50" charset="0"/>
              </a:rPr>
              <a:t>Majority of modern electronics have some sort of embedded hardware in them with processors running code. </a:t>
            </a:r>
          </a:p>
        </p:txBody>
      </p:sp>
      <p:pic>
        <p:nvPicPr>
          <p:cNvPr id="18" name="Picture 17">
            <a:extLst>
              <a:ext uri="{FF2B5EF4-FFF2-40B4-BE49-F238E27FC236}">
                <a16:creationId xmlns:a16="http://schemas.microsoft.com/office/drawing/2014/main" id="{08CE7EBC-7CB2-376D-D05F-BBE94B782F42}"/>
              </a:ext>
            </a:extLst>
          </p:cNvPr>
          <p:cNvPicPr>
            <a:picLocks noChangeAspect="1"/>
          </p:cNvPicPr>
          <p:nvPr/>
        </p:nvPicPr>
        <p:blipFill>
          <a:blip r:embed="rId3"/>
          <a:stretch>
            <a:fillRect/>
          </a:stretch>
        </p:blipFill>
        <p:spPr>
          <a:xfrm>
            <a:off x="1325799" y="1483122"/>
            <a:ext cx="9082667" cy="4725867"/>
          </a:xfrm>
          <a:prstGeom prst="rect">
            <a:avLst/>
          </a:prstGeom>
        </p:spPr>
      </p:pic>
      <p:pic>
        <p:nvPicPr>
          <p:cNvPr id="20" name="Picture 19">
            <a:extLst>
              <a:ext uri="{FF2B5EF4-FFF2-40B4-BE49-F238E27FC236}">
                <a16:creationId xmlns:a16="http://schemas.microsoft.com/office/drawing/2014/main" id="{CDD0BC50-CA2B-E311-4C8C-81FA6A01E9E7}"/>
              </a:ext>
            </a:extLst>
          </p:cNvPr>
          <p:cNvPicPr>
            <a:picLocks noChangeAspect="1"/>
          </p:cNvPicPr>
          <p:nvPr/>
        </p:nvPicPr>
        <p:blipFill rotWithShape="1">
          <a:blip r:embed="rId4"/>
          <a:srcRect l="66948"/>
          <a:stretch/>
        </p:blipFill>
        <p:spPr>
          <a:xfrm flipH="1">
            <a:off x="-1064134" y="3783789"/>
            <a:ext cx="774026" cy="1076768"/>
          </a:xfrm>
          <a:prstGeom prst="rect">
            <a:avLst/>
          </a:prstGeom>
        </p:spPr>
      </p:pic>
      <p:pic>
        <p:nvPicPr>
          <p:cNvPr id="8" name="Picture 7">
            <a:extLst>
              <a:ext uri="{FF2B5EF4-FFF2-40B4-BE49-F238E27FC236}">
                <a16:creationId xmlns:a16="http://schemas.microsoft.com/office/drawing/2014/main" id="{8FA1D77C-6BD6-34B3-6C6D-5C630017736A}"/>
              </a:ext>
            </a:extLst>
          </p:cNvPr>
          <p:cNvPicPr>
            <a:picLocks noChangeAspect="1"/>
          </p:cNvPicPr>
          <p:nvPr/>
        </p:nvPicPr>
        <p:blipFill>
          <a:blip r:embed="rId5"/>
          <a:stretch>
            <a:fillRect/>
          </a:stretch>
        </p:blipFill>
        <p:spPr>
          <a:xfrm>
            <a:off x="-4658630" y="235237"/>
            <a:ext cx="4474934" cy="6354088"/>
          </a:xfrm>
          <a:prstGeom prst="rect">
            <a:avLst/>
          </a:prstGeom>
        </p:spPr>
      </p:pic>
      <p:pic>
        <p:nvPicPr>
          <p:cNvPr id="4" name="Picture 2" descr="ATmega328 - Wikipedia">
            <a:extLst>
              <a:ext uri="{FF2B5EF4-FFF2-40B4-BE49-F238E27FC236}">
                <a16:creationId xmlns:a16="http://schemas.microsoft.com/office/drawing/2014/main" id="{EBBB3FF6-00AE-51C9-EB2E-1D454839C4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4751" y="-3086349"/>
            <a:ext cx="4261055" cy="28407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hat is a Microcontroller? A Look Inside a Microcontroller | Arrow.com |  Arrow.com">
            <a:extLst>
              <a:ext uri="{FF2B5EF4-FFF2-40B4-BE49-F238E27FC236}">
                <a16:creationId xmlns:a16="http://schemas.microsoft.com/office/drawing/2014/main" id="{F3BD216E-FF6C-4446-DBBF-66979D6DA0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5952" y="2719416"/>
            <a:ext cx="4425007" cy="3367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ilver microwave oven with a black screen&#10;&#10;Description automatically generated">
            <a:extLst>
              <a:ext uri="{FF2B5EF4-FFF2-40B4-BE49-F238E27FC236}">
                <a16:creationId xmlns:a16="http://schemas.microsoft.com/office/drawing/2014/main" id="{33F6A68D-9BBA-6C6E-5950-589BAF663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55952" y="2468688"/>
            <a:ext cx="6794982" cy="3868609"/>
          </a:xfrm>
          <a:prstGeom prst="rect">
            <a:avLst/>
          </a:prstGeom>
        </p:spPr>
      </p:pic>
    </p:spTree>
    <p:extLst>
      <p:ext uri="{BB962C8B-B14F-4D97-AF65-F5344CB8AC3E}">
        <p14:creationId xmlns:p14="http://schemas.microsoft.com/office/powerpoint/2010/main" val="3868875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6" name="Picture 5">
            <a:extLst>
              <a:ext uri="{FF2B5EF4-FFF2-40B4-BE49-F238E27FC236}">
                <a16:creationId xmlns:a16="http://schemas.microsoft.com/office/drawing/2014/main" id="{0EC78C4E-845C-FC69-DFAD-F8711637AB33}"/>
              </a:ext>
            </a:extLst>
          </p:cNvPr>
          <p:cNvPicPr>
            <a:picLocks noChangeAspect="1"/>
          </p:cNvPicPr>
          <p:nvPr/>
        </p:nvPicPr>
        <p:blipFill>
          <a:blip r:embed="rId3"/>
          <a:stretch>
            <a:fillRect/>
          </a:stretch>
        </p:blipFill>
        <p:spPr>
          <a:xfrm>
            <a:off x="1154349" y="-5070078"/>
            <a:ext cx="9082667" cy="4725867"/>
          </a:xfrm>
          <a:prstGeom prst="rect">
            <a:avLst/>
          </a:prstGeom>
        </p:spPr>
      </p:pic>
      <p:sp>
        <p:nvSpPr>
          <p:cNvPr id="7" name="TextBox 6">
            <a:extLst>
              <a:ext uri="{FF2B5EF4-FFF2-40B4-BE49-F238E27FC236}">
                <a16:creationId xmlns:a16="http://schemas.microsoft.com/office/drawing/2014/main" id="{2FD1832B-398E-A0F1-17BD-A397BF6FC62C}"/>
              </a:ext>
            </a:extLst>
          </p:cNvPr>
          <p:cNvSpPr txBox="1"/>
          <p:nvPr/>
        </p:nvSpPr>
        <p:spPr>
          <a:xfrm>
            <a:off x="-6019804" y="2597850"/>
            <a:ext cx="5648329" cy="646331"/>
          </a:xfrm>
          <a:prstGeom prst="rect">
            <a:avLst/>
          </a:prstGeom>
          <a:noFill/>
        </p:spPr>
        <p:txBody>
          <a:bodyPr wrap="square">
            <a:spAutoFit/>
          </a:bodyPr>
          <a:lstStyle/>
          <a:p>
            <a:r>
              <a:rPr lang="en-US" b="0" i="0" dirty="0">
                <a:effectLst/>
                <a:latin typeface="OCR A Extended" panose="02010509020102010303" pitchFamily="50" charset="0"/>
              </a:rPr>
              <a:t>These then perform dedicated tasks or functions within a larger system.</a:t>
            </a:r>
          </a:p>
        </p:txBody>
      </p:sp>
      <p:sp>
        <p:nvSpPr>
          <p:cNvPr id="8" name="TextBox 7">
            <a:extLst>
              <a:ext uri="{FF2B5EF4-FFF2-40B4-BE49-F238E27FC236}">
                <a16:creationId xmlns:a16="http://schemas.microsoft.com/office/drawing/2014/main" id="{EDD356E6-0524-D11D-84D6-11EF4AE537B3}"/>
              </a:ext>
            </a:extLst>
          </p:cNvPr>
          <p:cNvSpPr txBox="1"/>
          <p:nvPr/>
        </p:nvSpPr>
        <p:spPr>
          <a:xfrm>
            <a:off x="-6008234" y="3590224"/>
            <a:ext cx="5636759" cy="923330"/>
          </a:xfrm>
          <a:prstGeom prst="rect">
            <a:avLst/>
          </a:prstGeom>
          <a:noFill/>
        </p:spPr>
        <p:txBody>
          <a:bodyPr wrap="square">
            <a:spAutoFit/>
          </a:bodyPr>
          <a:lstStyle/>
          <a:p>
            <a:r>
              <a:rPr lang="en-US" b="0" i="0" dirty="0">
                <a:effectLst/>
                <a:latin typeface="OCR A Extended" panose="02010509020102010303" pitchFamily="50" charset="0"/>
              </a:rPr>
              <a:t>Majority of modern electronics have some sort of embedded hardware in them with processors running code. </a:t>
            </a:r>
          </a:p>
        </p:txBody>
      </p:sp>
      <p:pic>
        <p:nvPicPr>
          <p:cNvPr id="12" name="Picture 11">
            <a:extLst>
              <a:ext uri="{FF2B5EF4-FFF2-40B4-BE49-F238E27FC236}">
                <a16:creationId xmlns:a16="http://schemas.microsoft.com/office/drawing/2014/main" id="{DDCFBDC1-4AEC-E2C1-E688-324CA0E57ED9}"/>
              </a:ext>
            </a:extLst>
          </p:cNvPr>
          <p:cNvPicPr>
            <a:picLocks noChangeAspect="1"/>
          </p:cNvPicPr>
          <p:nvPr/>
        </p:nvPicPr>
        <p:blipFill rotWithShape="1">
          <a:blip r:embed="rId4"/>
          <a:srcRect l="66948"/>
          <a:stretch/>
        </p:blipFill>
        <p:spPr>
          <a:xfrm flipH="1">
            <a:off x="-1064134" y="3783789"/>
            <a:ext cx="774026" cy="1076768"/>
          </a:xfrm>
          <a:prstGeom prst="rect">
            <a:avLst/>
          </a:prstGeom>
        </p:spPr>
      </p:pic>
      <p:sp>
        <p:nvSpPr>
          <p:cNvPr id="17" name="TextBox 16">
            <a:extLst>
              <a:ext uri="{FF2B5EF4-FFF2-40B4-BE49-F238E27FC236}">
                <a16:creationId xmlns:a16="http://schemas.microsoft.com/office/drawing/2014/main" id="{443C8250-5E5A-8D2F-0E0B-3DC1960F9294}"/>
              </a:ext>
            </a:extLst>
          </p:cNvPr>
          <p:cNvSpPr txBox="1"/>
          <p:nvPr/>
        </p:nvSpPr>
        <p:spPr>
          <a:xfrm>
            <a:off x="621850" y="1690683"/>
            <a:ext cx="4032142" cy="5262979"/>
          </a:xfrm>
          <a:prstGeom prst="rect">
            <a:avLst/>
          </a:prstGeom>
          <a:noFill/>
        </p:spPr>
        <p:txBody>
          <a:bodyPr wrap="square">
            <a:spAutoFit/>
          </a:bodyPr>
          <a:lstStyle/>
          <a:p>
            <a:r>
              <a:rPr lang="en-US" sz="2400" b="0" i="0" dirty="0">
                <a:effectLst/>
                <a:latin typeface="OCR A Extended" panose="02010509020102010303" pitchFamily="50" charset="0"/>
              </a:rPr>
              <a:t>A microwave oven could use a single microcontroller to process information from the keypad, display information on the display, and control output devices like the turntable, light, bell, and magnetron</a:t>
            </a:r>
          </a:p>
          <a:p>
            <a:r>
              <a:rPr lang="en-US" sz="2400" dirty="0">
                <a:latin typeface="OCR A Extended" panose="02010509020102010303" pitchFamily="50" charset="0"/>
              </a:rPr>
              <a:t>(the thing that heats the food)</a:t>
            </a:r>
            <a:r>
              <a:rPr lang="en-US" sz="2400" b="0" i="0" dirty="0">
                <a:effectLst/>
                <a:latin typeface="OCR A Extended" panose="02010509020102010303" pitchFamily="50" charset="0"/>
              </a:rPr>
              <a:t>.</a:t>
            </a:r>
          </a:p>
          <a:p>
            <a:endParaRPr lang="en-US" sz="2400" dirty="0">
              <a:latin typeface="OCR A Extended" panose="02010509020102010303" pitchFamily="50" charset="0"/>
            </a:endParaRPr>
          </a:p>
        </p:txBody>
      </p:sp>
      <p:pic>
        <p:nvPicPr>
          <p:cNvPr id="21" name="Picture 20" descr="A silver microwave oven with a black screen&#10;&#10;Description automatically generated">
            <a:extLst>
              <a:ext uri="{FF2B5EF4-FFF2-40B4-BE49-F238E27FC236}">
                <a16:creationId xmlns:a16="http://schemas.microsoft.com/office/drawing/2014/main" id="{23F6AD72-F733-CCDE-E24F-32D4A6C8D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5688" y="2246123"/>
            <a:ext cx="6794982" cy="3868609"/>
          </a:xfrm>
          <a:prstGeom prst="rect">
            <a:avLst/>
          </a:prstGeom>
        </p:spPr>
      </p:pic>
    </p:spTree>
    <p:extLst>
      <p:ext uri="{BB962C8B-B14F-4D97-AF65-F5344CB8AC3E}">
        <p14:creationId xmlns:p14="http://schemas.microsoft.com/office/powerpoint/2010/main" val="1872978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art of a tree and stars&#10;&#10;Description automatically generated">
            <a:extLst>
              <a:ext uri="{FF2B5EF4-FFF2-40B4-BE49-F238E27FC236}">
                <a16:creationId xmlns:a16="http://schemas.microsoft.com/office/drawing/2014/main" id="{458EE6AE-5E54-D152-8D22-653790FD3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137646"/>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sp>
        <p:nvSpPr>
          <p:cNvPr id="48" name="TextBox 47">
            <a:extLst>
              <a:ext uri="{FF2B5EF4-FFF2-40B4-BE49-F238E27FC236}">
                <a16:creationId xmlns:a16="http://schemas.microsoft.com/office/drawing/2014/main" id="{799C2F35-A68D-B13B-2DFC-28818C69FAA1}"/>
              </a:ext>
            </a:extLst>
          </p:cNvPr>
          <p:cNvSpPr txBox="1"/>
          <p:nvPr/>
        </p:nvSpPr>
        <p:spPr>
          <a:xfrm>
            <a:off x="12427359" y="1441827"/>
            <a:ext cx="9964756" cy="461665"/>
          </a:xfrm>
          <a:prstGeom prst="rect">
            <a:avLst/>
          </a:prstGeom>
          <a:noFill/>
        </p:spPr>
        <p:txBody>
          <a:bodyPr wrap="square">
            <a:spAutoFit/>
          </a:bodyPr>
          <a:lstStyle/>
          <a:p>
            <a:r>
              <a:rPr lang="en-US" sz="2400" dirty="0">
                <a:latin typeface="OCR A Extended" panose="02010509020102010303" pitchFamily="50" charset="0"/>
              </a:rPr>
              <a:t>Tech oriented my whole life with a focus on hardware</a:t>
            </a:r>
          </a:p>
        </p:txBody>
      </p:sp>
      <p:pic>
        <p:nvPicPr>
          <p:cNvPr id="2" name="Graphic 1">
            <a:extLst>
              <a:ext uri="{FF2B5EF4-FFF2-40B4-BE49-F238E27FC236}">
                <a16:creationId xmlns:a16="http://schemas.microsoft.com/office/drawing/2014/main" id="{9602F584-ED4B-DA4F-10DB-0AD79C5D23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flipV="1">
            <a:off x="5187723" y="-2173074"/>
            <a:ext cx="1136877" cy="1549400"/>
          </a:xfrm>
          <a:prstGeom prst="rect">
            <a:avLst/>
          </a:prstGeom>
        </p:spPr>
      </p:pic>
      <p:pic>
        <p:nvPicPr>
          <p:cNvPr id="4" name="Picture 2" descr="We Are A Safe Space – Student Health Center - Montclair State University">
            <a:extLst>
              <a:ext uri="{FF2B5EF4-FFF2-40B4-BE49-F238E27FC236}">
                <a16:creationId xmlns:a16="http://schemas.microsoft.com/office/drawing/2014/main" id="{774D6876-069F-0C74-5057-3F9767613B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312745" flipV="1">
            <a:off x="4762331" y="-1814876"/>
            <a:ext cx="850783" cy="571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etters with a light bulb and a paint splatter&#10;&#10;Description automatically generated">
            <a:extLst>
              <a:ext uri="{FF2B5EF4-FFF2-40B4-BE49-F238E27FC236}">
                <a16:creationId xmlns:a16="http://schemas.microsoft.com/office/drawing/2014/main" id="{2158B94D-1A10-8F45-2277-B980203CD9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2991737" flipV="1">
            <a:off x="5199404" y="-1900939"/>
            <a:ext cx="1587446" cy="636632"/>
          </a:xfrm>
          <a:prstGeom prst="rect">
            <a:avLst/>
          </a:prstGeom>
        </p:spPr>
      </p:pic>
    </p:spTree>
    <p:extLst>
      <p:ext uri="{BB962C8B-B14F-4D97-AF65-F5344CB8AC3E}">
        <p14:creationId xmlns:p14="http://schemas.microsoft.com/office/powerpoint/2010/main" val="265219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23" name="Picture 22">
            <a:extLst>
              <a:ext uri="{FF2B5EF4-FFF2-40B4-BE49-F238E27FC236}">
                <a16:creationId xmlns:a16="http://schemas.microsoft.com/office/drawing/2014/main" id="{D98908D6-8FDF-623F-6B05-818F198C0510}"/>
              </a:ext>
            </a:extLst>
          </p:cNvPr>
          <p:cNvPicPr>
            <a:picLocks noChangeAspect="1"/>
          </p:cNvPicPr>
          <p:nvPr/>
        </p:nvPicPr>
        <p:blipFill>
          <a:blip r:embed="rId3"/>
          <a:stretch>
            <a:fillRect/>
          </a:stretch>
        </p:blipFill>
        <p:spPr>
          <a:xfrm>
            <a:off x="781050" y="1484540"/>
            <a:ext cx="10629900" cy="5076825"/>
          </a:xfrm>
          <a:prstGeom prst="rect">
            <a:avLst/>
          </a:prstGeom>
        </p:spPr>
      </p:pic>
      <p:pic>
        <p:nvPicPr>
          <p:cNvPr id="3076" name="Picture 4" descr="aibodansu! — More gifs of my furbs!">
            <a:extLst>
              <a:ext uri="{FF2B5EF4-FFF2-40B4-BE49-F238E27FC236}">
                <a16:creationId xmlns:a16="http://schemas.microsoft.com/office/drawing/2014/main" id="{F22B735D-671F-05EB-A355-61E7552E7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2465"/>
            <a:ext cx="2238553" cy="2238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iagram of a microcontroller&#10;&#10;Description automatically generated">
            <a:extLst>
              <a:ext uri="{FF2B5EF4-FFF2-40B4-BE49-F238E27FC236}">
                <a16:creationId xmlns:a16="http://schemas.microsoft.com/office/drawing/2014/main" id="{0714B3A0-1064-8CBE-B093-6CCD7A0901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314073" flipV="1">
            <a:off x="12180418" y="-1915805"/>
            <a:ext cx="3154652" cy="1184035"/>
          </a:xfrm>
          <a:prstGeom prst="rect">
            <a:avLst/>
          </a:prstGeom>
        </p:spPr>
      </p:pic>
      <p:pic>
        <p:nvPicPr>
          <p:cNvPr id="4" name="Picture 3" descr="A silver microwave oven with a black screen&#10;&#10;Description automatically generated">
            <a:extLst>
              <a:ext uri="{FF2B5EF4-FFF2-40B4-BE49-F238E27FC236}">
                <a16:creationId xmlns:a16="http://schemas.microsoft.com/office/drawing/2014/main" id="{BC797D8E-9A59-4F44-4280-533A851835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21859" y="2246123"/>
            <a:ext cx="6794982" cy="3868609"/>
          </a:xfrm>
          <a:prstGeom prst="rect">
            <a:avLst/>
          </a:prstGeom>
        </p:spPr>
      </p:pic>
    </p:spTree>
    <p:extLst>
      <p:ext uri="{BB962C8B-B14F-4D97-AF65-F5344CB8AC3E}">
        <p14:creationId xmlns:p14="http://schemas.microsoft.com/office/powerpoint/2010/main" val="2746538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24" name="Picture 23">
            <a:extLst>
              <a:ext uri="{FF2B5EF4-FFF2-40B4-BE49-F238E27FC236}">
                <a16:creationId xmlns:a16="http://schemas.microsoft.com/office/drawing/2014/main" id="{AB31C0F3-EE9D-CC87-23B4-A6AA2F59A81F}"/>
              </a:ext>
            </a:extLst>
          </p:cNvPr>
          <p:cNvPicPr>
            <a:picLocks noChangeAspect="1"/>
          </p:cNvPicPr>
          <p:nvPr/>
        </p:nvPicPr>
        <p:blipFill rotWithShape="1">
          <a:blip r:embed="rId3"/>
          <a:srcRect l="66948"/>
          <a:stretch/>
        </p:blipFill>
        <p:spPr>
          <a:xfrm flipH="1">
            <a:off x="164719" y="1571625"/>
            <a:ext cx="2501162" cy="3479432"/>
          </a:xfrm>
          <a:prstGeom prst="rect">
            <a:avLst/>
          </a:prstGeom>
        </p:spPr>
      </p:pic>
      <p:pic>
        <p:nvPicPr>
          <p:cNvPr id="25" name="Picture 24" descr="A close-up of a circuit board&#10;&#10;Description automatically generated">
            <a:extLst>
              <a:ext uri="{FF2B5EF4-FFF2-40B4-BE49-F238E27FC236}">
                <a16:creationId xmlns:a16="http://schemas.microsoft.com/office/drawing/2014/main" id="{A7AD394C-8CB8-F453-E73E-454F7C0B8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19950">
            <a:off x="11685934" y="-673611"/>
            <a:ext cx="731824" cy="495811"/>
          </a:xfrm>
          <a:prstGeom prst="rect">
            <a:avLst/>
          </a:prstGeom>
        </p:spPr>
      </p:pic>
      <p:pic>
        <p:nvPicPr>
          <p:cNvPr id="6" name="Picture 4" descr="aibodansu! — More gifs of my furbs!">
            <a:extLst>
              <a:ext uri="{FF2B5EF4-FFF2-40B4-BE49-F238E27FC236}">
                <a16:creationId xmlns:a16="http://schemas.microsoft.com/office/drawing/2014/main" id="{432F60E8-F910-EA24-803F-FD0365D42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3735"/>
            <a:ext cx="2238553" cy="2238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iagram of a microcontroller&#10;&#10;Description automatically generated">
            <a:extLst>
              <a:ext uri="{FF2B5EF4-FFF2-40B4-BE49-F238E27FC236}">
                <a16:creationId xmlns:a16="http://schemas.microsoft.com/office/drawing/2014/main" id="{7F34BBAA-A6DF-DE69-3EF4-C334629599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025" y="1188638"/>
            <a:ext cx="10708821" cy="5371022"/>
          </a:xfrm>
          <a:prstGeom prst="rect">
            <a:avLst/>
          </a:prstGeom>
        </p:spPr>
      </p:pic>
      <p:pic>
        <p:nvPicPr>
          <p:cNvPr id="1026" name="Picture 2" descr="STUFF - LOOK MUM NO COMPUTER">
            <a:extLst>
              <a:ext uri="{FF2B5EF4-FFF2-40B4-BE49-F238E27FC236}">
                <a16:creationId xmlns:a16="http://schemas.microsoft.com/office/drawing/2014/main" id="{BB47A254-4BE5-93EF-B4E4-5A440B763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5378" y="2128838"/>
            <a:ext cx="6011517" cy="3949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4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a:off x="6095999" y="1001239"/>
            <a:ext cx="6095999"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7154638" y="174186"/>
            <a:ext cx="6905625" cy="707886"/>
          </a:xfrm>
          <a:prstGeom prst="rect">
            <a:avLst/>
          </a:prstGeom>
          <a:noFill/>
        </p:spPr>
        <p:txBody>
          <a:bodyPr wrap="square" rtlCol="0">
            <a:spAutoFit/>
          </a:bodyPr>
          <a:lstStyle/>
          <a:p>
            <a:r>
              <a:rPr lang="en-US" sz="4000" dirty="0">
                <a:latin typeface="Super Smash TV" panose="00000400000000000000" pitchFamily="2" charset="0"/>
              </a:rPr>
              <a:t>Can be Daunting</a:t>
            </a:r>
          </a:p>
        </p:txBody>
      </p:sp>
      <p:sp>
        <p:nvSpPr>
          <p:cNvPr id="2" name="TextBox 1">
            <a:extLst>
              <a:ext uri="{FF2B5EF4-FFF2-40B4-BE49-F238E27FC236}">
                <a16:creationId xmlns:a16="http://schemas.microsoft.com/office/drawing/2014/main" id="{88CF717E-6AF9-F13A-F69C-726CF920541F}"/>
              </a:ext>
            </a:extLst>
          </p:cNvPr>
          <p:cNvSpPr txBox="1"/>
          <p:nvPr/>
        </p:nvSpPr>
        <p:spPr>
          <a:xfrm>
            <a:off x="6096001" y="485403"/>
            <a:ext cx="6242960" cy="923330"/>
          </a:xfrm>
          <a:prstGeom prst="rect">
            <a:avLst/>
          </a:prstGeom>
          <a:noFill/>
        </p:spPr>
        <p:txBody>
          <a:bodyPr wrap="square" rtlCol="0">
            <a:spAutoFit/>
          </a:bodyPr>
          <a:lstStyle/>
          <a:p>
            <a:r>
              <a:rPr lang="en-US" sz="5400" dirty="0">
                <a:latin typeface="Super Smash TV" panose="00000400000000000000" pitchFamily="2" charset="0"/>
              </a:rPr>
              <a:t>Devil in the details</a:t>
            </a:r>
          </a:p>
        </p:txBody>
      </p:sp>
      <p:pic>
        <p:nvPicPr>
          <p:cNvPr id="7" name="Picture 6" descr="A close-up of a circuit board&#10;&#10;Description automatically generated">
            <a:extLst>
              <a:ext uri="{FF2B5EF4-FFF2-40B4-BE49-F238E27FC236}">
                <a16:creationId xmlns:a16="http://schemas.microsoft.com/office/drawing/2014/main" id="{3273D1EF-CF0B-1E1F-FE91-153250AC9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863" y="1156452"/>
            <a:ext cx="8296135" cy="5620631"/>
          </a:xfrm>
          <a:prstGeom prst="rect">
            <a:avLst/>
          </a:prstGeom>
        </p:spPr>
      </p:pic>
      <p:pic>
        <p:nvPicPr>
          <p:cNvPr id="11" name="Picture 2" descr="Mass of wire wrap">
            <a:extLst>
              <a:ext uri="{FF2B5EF4-FFF2-40B4-BE49-F238E27FC236}">
                <a16:creationId xmlns:a16="http://schemas.microsoft.com/office/drawing/2014/main" id="{86CC1796-78A6-DF8A-E3FF-9188CABBC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608131">
            <a:off x="-784840" y="6229983"/>
            <a:ext cx="649029" cy="4867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17ADAAC-4896-571B-2E06-3B0924F57D95}"/>
              </a:ext>
            </a:extLst>
          </p:cNvPr>
          <p:cNvPicPr>
            <a:picLocks noChangeAspect="1"/>
          </p:cNvPicPr>
          <p:nvPr/>
        </p:nvPicPr>
        <p:blipFill rotWithShape="1">
          <a:blip r:embed="rId5"/>
          <a:srcRect l="66948"/>
          <a:stretch/>
        </p:blipFill>
        <p:spPr>
          <a:xfrm>
            <a:off x="-2329540" y="2729528"/>
            <a:ext cx="949559" cy="1237241"/>
          </a:xfrm>
          <a:prstGeom prst="rect">
            <a:avLst/>
          </a:prstGeom>
        </p:spPr>
      </p:pic>
      <p:pic>
        <p:nvPicPr>
          <p:cNvPr id="6" name="Picture 5" descr="A diagram of a microcontroller&#10;&#10;Description automatically generated">
            <a:extLst>
              <a:ext uri="{FF2B5EF4-FFF2-40B4-BE49-F238E27FC236}">
                <a16:creationId xmlns:a16="http://schemas.microsoft.com/office/drawing/2014/main" id="{927E9B8A-4EF1-A8DE-5571-C3794EBD5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382343">
            <a:off x="-3317181" y="2115838"/>
            <a:ext cx="1971041" cy="988578"/>
          </a:xfrm>
          <a:prstGeom prst="rect">
            <a:avLst/>
          </a:prstGeom>
        </p:spPr>
      </p:pic>
      <p:pic>
        <p:nvPicPr>
          <p:cNvPr id="8" name="Picture 4">
            <a:extLst>
              <a:ext uri="{FF2B5EF4-FFF2-40B4-BE49-F238E27FC236}">
                <a16:creationId xmlns:a16="http://schemas.microsoft.com/office/drawing/2014/main" id="{75C6E051-3CF6-CA64-7611-298A211EFE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8219840">
            <a:off x="12485353" y="-75993"/>
            <a:ext cx="1428516" cy="7142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TUFF - LOOK MUM NO COMPUTER">
            <a:extLst>
              <a:ext uri="{FF2B5EF4-FFF2-40B4-BE49-F238E27FC236}">
                <a16:creationId xmlns:a16="http://schemas.microsoft.com/office/drawing/2014/main" id="{7C698E4D-C239-EA82-78EC-968925E7FF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3684" y="1991985"/>
            <a:ext cx="6011517" cy="3949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9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a:off x="6095999" y="6106639"/>
            <a:ext cx="6095999"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7154638" y="5279586"/>
            <a:ext cx="6905625" cy="707886"/>
          </a:xfrm>
          <a:prstGeom prst="rect">
            <a:avLst/>
          </a:prstGeom>
          <a:noFill/>
        </p:spPr>
        <p:txBody>
          <a:bodyPr wrap="square" rtlCol="0">
            <a:spAutoFit/>
          </a:bodyPr>
          <a:lstStyle/>
          <a:p>
            <a:r>
              <a:rPr lang="en-US" sz="4000" dirty="0">
                <a:latin typeface="Super Smash TV" panose="00000400000000000000" pitchFamily="2" charset="0"/>
              </a:rPr>
              <a:t>Can be Daunting</a:t>
            </a:r>
          </a:p>
        </p:txBody>
      </p:sp>
      <p:sp>
        <p:nvSpPr>
          <p:cNvPr id="2" name="TextBox 1">
            <a:extLst>
              <a:ext uri="{FF2B5EF4-FFF2-40B4-BE49-F238E27FC236}">
                <a16:creationId xmlns:a16="http://schemas.microsoft.com/office/drawing/2014/main" id="{88CF717E-6AF9-F13A-F69C-726CF920541F}"/>
              </a:ext>
            </a:extLst>
          </p:cNvPr>
          <p:cNvSpPr txBox="1"/>
          <p:nvPr/>
        </p:nvSpPr>
        <p:spPr>
          <a:xfrm>
            <a:off x="6096001" y="5590803"/>
            <a:ext cx="6242960" cy="923330"/>
          </a:xfrm>
          <a:prstGeom prst="rect">
            <a:avLst/>
          </a:prstGeom>
          <a:noFill/>
        </p:spPr>
        <p:txBody>
          <a:bodyPr wrap="square" rtlCol="0">
            <a:spAutoFit/>
          </a:bodyPr>
          <a:lstStyle/>
          <a:p>
            <a:r>
              <a:rPr lang="en-US" sz="5400" dirty="0">
                <a:latin typeface="Super Smash TV" panose="00000400000000000000" pitchFamily="2" charset="0"/>
              </a:rPr>
              <a:t>Devil in the details</a:t>
            </a:r>
          </a:p>
        </p:txBody>
      </p:sp>
      <p:pic>
        <p:nvPicPr>
          <p:cNvPr id="7" name="Picture 6" descr="A close-up of a circuit board&#10;&#10;Description automatically generated">
            <a:extLst>
              <a:ext uri="{FF2B5EF4-FFF2-40B4-BE49-F238E27FC236}">
                <a16:creationId xmlns:a16="http://schemas.microsoft.com/office/drawing/2014/main" id="{3273D1EF-CF0B-1E1F-FE91-153250AC9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45415">
            <a:off x="-1647619" y="-549279"/>
            <a:ext cx="1141188" cy="773155"/>
          </a:xfrm>
          <a:prstGeom prst="rect">
            <a:avLst/>
          </a:prstGeom>
        </p:spPr>
      </p:pic>
      <p:pic>
        <p:nvPicPr>
          <p:cNvPr id="8" name="Picture 7" descr="A black and silver electronic chip&#10;&#10;Description automatically generated">
            <a:extLst>
              <a:ext uri="{FF2B5EF4-FFF2-40B4-BE49-F238E27FC236}">
                <a16:creationId xmlns:a16="http://schemas.microsoft.com/office/drawing/2014/main" id="{E1EB0CC3-8E16-AF64-1E5B-B1167501E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450" y="-6496070"/>
            <a:ext cx="20177350" cy="20177350"/>
          </a:xfrm>
          <a:prstGeom prst="rect">
            <a:avLst/>
          </a:prstGeom>
        </p:spPr>
      </p:pic>
      <p:pic>
        <p:nvPicPr>
          <p:cNvPr id="4" name="Picture 3" descr="A close up of a circuit board&#10;&#10;Description automatically generated">
            <a:extLst>
              <a:ext uri="{FF2B5EF4-FFF2-40B4-BE49-F238E27FC236}">
                <a16:creationId xmlns:a16="http://schemas.microsoft.com/office/drawing/2014/main" id="{128E0918-81F9-802C-985E-8D560D4A8F4D}"/>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artisticBlur radius="46"/>
                    </a14:imgEffect>
                  </a14:imgLayer>
                </a14:imgProps>
              </a:ext>
              <a:ext uri="{28A0092B-C50C-407E-A947-70E740481C1C}">
                <a14:useLocalDpi xmlns:a14="http://schemas.microsoft.com/office/drawing/2010/main" val="0"/>
              </a:ext>
            </a:extLst>
          </a:blip>
          <a:stretch>
            <a:fillRect/>
          </a:stretch>
        </p:blipFill>
        <p:spPr>
          <a:xfrm>
            <a:off x="11662051" y="6372597"/>
            <a:ext cx="873632" cy="688316"/>
          </a:xfrm>
          <a:prstGeom prst="rect">
            <a:avLst/>
          </a:prstGeom>
        </p:spPr>
      </p:pic>
      <p:pic>
        <p:nvPicPr>
          <p:cNvPr id="11" name="Picture 2" descr="Mass of wire wrap">
            <a:extLst>
              <a:ext uri="{FF2B5EF4-FFF2-40B4-BE49-F238E27FC236}">
                <a16:creationId xmlns:a16="http://schemas.microsoft.com/office/drawing/2014/main" id="{86CC1796-78A6-DF8A-E3FF-9188CABBC8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59" y="153665"/>
            <a:ext cx="6905626" cy="5179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circuit board&#10;&#10;Description automatically generated">
            <a:extLst>
              <a:ext uri="{FF2B5EF4-FFF2-40B4-BE49-F238E27FC236}">
                <a16:creationId xmlns:a16="http://schemas.microsoft.com/office/drawing/2014/main" id="{02E5E032-596D-6686-9A6D-D105DCA0A1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01" y="-688911"/>
            <a:ext cx="643621" cy="507095"/>
          </a:xfrm>
          <a:prstGeom prst="rect">
            <a:avLst/>
          </a:prstGeom>
        </p:spPr>
      </p:pic>
    </p:spTree>
    <p:extLst>
      <p:ext uri="{BB962C8B-B14F-4D97-AF65-F5344CB8AC3E}">
        <p14:creationId xmlns:p14="http://schemas.microsoft.com/office/powerpoint/2010/main" val="2988117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pic>
        <p:nvPicPr>
          <p:cNvPr id="4" name="Picture 3" descr="A close up of a circuit board&#10;&#10;Description automatically generated">
            <a:extLst>
              <a:ext uri="{FF2B5EF4-FFF2-40B4-BE49-F238E27FC236}">
                <a16:creationId xmlns:a16="http://schemas.microsoft.com/office/drawing/2014/main" id="{9AC4C44A-2635-7273-C757-A35AADD1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79" y="432973"/>
            <a:ext cx="7834479" cy="6172619"/>
          </a:xfrm>
          <a:prstGeom prst="rect">
            <a:avLst/>
          </a:prstGeom>
        </p:spPr>
      </p:pic>
      <p:pic>
        <p:nvPicPr>
          <p:cNvPr id="18" name="Picture 2" descr="Mass of wire wrap">
            <a:extLst>
              <a:ext uri="{FF2B5EF4-FFF2-40B4-BE49-F238E27FC236}">
                <a16:creationId xmlns:a16="http://schemas.microsoft.com/office/drawing/2014/main" id="{75800CBB-4663-F8C9-7AF9-F1A76C589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560" y="5999837"/>
            <a:ext cx="1144217" cy="858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B39B05F-4D4D-0FF3-987F-13104A9E9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3945" y="3261193"/>
            <a:ext cx="1169846" cy="584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C82028-A1AA-DEEB-ECF1-B90538CB50E1}"/>
              </a:ext>
            </a:extLst>
          </p:cNvPr>
          <p:cNvSpPr txBox="1"/>
          <p:nvPr/>
        </p:nvSpPr>
        <p:spPr>
          <a:xfrm>
            <a:off x="-27252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pic>
        <p:nvPicPr>
          <p:cNvPr id="11" name="Picture 2" descr="Arduino Projects for Kids: Why Should Kids Learn Arduino?">
            <a:extLst>
              <a:ext uri="{FF2B5EF4-FFF2-40B4-BE49-F238E27FC236}">
                <a16:creationId xmlns:a16="http://schemas.microsoft.com/office/drawing/2014/main" id="{408A1D48-F188-008B-71D2-38B7CE185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0925" y="1949070"/>
            <a:ext cx="6629875" cy="4861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59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pic>
        <p:nvPicPr>
          <p:cNvPr id="4" name="Picture 3" descr="A close up of a circuit board&#10;&#10;Description automatically generated">
            <a:extLst>
              <a:ext uri="{FF2B5EF4-FFF2-40B4-BE49-F238E27FC236}">
                <a16:creationId xmlns:a16="http://schemas.microsoft.com/office/drawing/2014/main" id="{9AC4C44A-2635-7273-C757-A35AADD1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79" y="432973"/>
            <a:ext cx="7834479" cy="6172619"/>
          </a:xfrm>
          <a:prstGeom prst="rect">
            <a:avLst/>
          </a:prstGeom>
        </p:spPr>
      </p:pic>
      <p:pic>
        <p:nvPicPr>
          <p:cNvPr id="18" name="Picture 2" descr="Mass of wire wrap">
            <a:extLst>
              <a:ext uri="{FF2B5EF4-FFF2-40B4-BE49-F238E27FC236}">
                <a16:creationId xmlns:a16="http://schemas.microsoft.com/office/drawing/2014/main" id="{75800CBB-4663-F8C9-7AF9-F1A76C589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560" y="5999837"/>
            <a:ext cx="1144217" cy="858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B39B05F-4D4D-0FF3-987F-13104A9E9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3945" y="3261193"/>
            <a:ext cx="1169846" cy="584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C82028-A1AA-DEEB-ECF1-B90538CB50E1}"/>
              </a:ext>
            </a:extLst>
          </p:cNvPr>
          <p:cNvSpPr txBox="1"/>
          <p:nvPr/>
        </p:nvSpPr>
        <p:spPr>
          <a:xfrm>
            <a:off x="-27252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pic>
        <p:nvPicPr>
          <p:cNvPr id="11" name="Picture 2" descr="Arduino Projects for Kids: Why Should Kids Learn Arduino?">
            <a:extLst>
              <a:ext uri="{FF2B5EF4-FFF2-40B4-BE49-F238E27FC236}">
                <a16:creationId xmlns:a16="http://schemas.microsoft.com/office/drawing/2014/main" id="{408A1D48-F188-008B-71D2-38B7CE185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0925" y="1949070"/>
            <a:ext cx="6629875" cy="48618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FD6284-5AFE-CE41-862D-D8763A547CFD}"/>
              </a:ext>
            </a:extLst>
          </p:cNvPr>
          <p:cNvSpPr txBox="1"/>
          <p:nvPr/>
        </p:nvSpPr>
        <p:spPr>
          <a:xfrm>
            <a:off x="439801" y="1524353"/>
            <a:ext cx="2952233" cy="4801314"/>
          </a:xfrm>
          <a:prstGeom prst="rect">
            <a:avLst/>
          </a:prstGeom>
          <a:noFill/>
        </p:spPr>
        <p:txBody>
          <a:bodyPr wrap="square">
            <a:spAutoFit/>
          </a:bodyPr>
          <a:lstStyle/>
          <a:p>
            <a:pPr algn="l"/>
            <a:r>
              <a:rPr lang="en-US" b="1" i="0" dirty="0">
                <a:solidFill>
                  <a:srgbClr val="374151"/>
                </a:solidFill>
                <a:effectLst/>
                <a:latin typeface="OCR A Extended" panose="02010509020102010303" pitchFamily="50" charset="0"/>
              </a:rPr>
              <a:t>What is Arduino?</a:t>
            </a:r>
          </a:p>
          <a:p>
            <a:pPr algn="l"/>
            <a:endParaRPr lang="en-US" b="0" i="0" dirty="0">
              <a:solidFill>
                <a:srgbClr val="374151"/>
              </a:solidFill>
              <a:effectLst/>
              <a:latin typeface="OCR A Extended" panose="02010509020102010303" pitchFamily="50" charset="0"/>
            </a:endParaRPr>
          </a:p>
          <a:p>
            <a:pPr algn="l">
              <a:buFont typeface="Arial" panose="020B0604020202020204" pitchFamily="34" charset="0"/>
              <a:buChar char="•"/>
            </a:pPr>
            <a:r>
              <a:rPr lang="en-US" b="1" i="0" dirty="0">
                <a:solidFill>
                  <a:srgbClr val="374151"/>
                </a:solidFill>
                <a:effectLst/>
                <a:latin typeface="OCR A Extended" panose="02010509020102010303" pitchFamily="50" charset="0"/>
              </a:rPr>
              <a:t>Definition</a:t>
            </a:r>
            <a:r>
              <a:rPr lang="en-US" b="0" i="0" dirty="0">
                <a:solidFill>
                  <a:srgbClr val="374151"/>
                </a:solidFill>
                <a:effectLst/>
                <a:latin typeface="OCR A Extended" panose="02010509020102010303" pitchFamily="50" charset="0"/>
              </a:rPr>
              <a:t>: Arduino is an open-source </a:t>
            </a:r>
            <a:r>
              <a:rPr lang="en-US" dirty="0">
                <a:solidFill>
                  <a:srgbClr val="374151"/>
                </a:solidFill>
                <a:latin typeface="OCR A Extended" panose="02010509020102010303" pitchFamily="50" charset="0"/>
              </a:rPr>
              <a:t>electronics</a:t>
            </a:r>
            <a:r>
              <a:rPr lang="en-US" b="0" i="0" dirty="0">
                <a:solidFill>
                  <a:srgbClr val="374151"/>
                </a:solidFill>
                <a:effectLst/>
                <a:latin typeface="OCR A Extended" panose="02010509020102010303" pitchFamily="50" charset="0"/>
              </a:rPr>
              <a:t> platform based on easy-to-use hardware and software.</a:t>
            </a:r>
          </a:p>
          <a:p>
            <a:pPr algn="l">
              <a:buFont typeface="Arial" panose="020B0604020202020204" pitchFamily="34" charset="0"/>
              <a:buChar char="•"/>
            </a:pPr>
            <a:endParaRPr lang="en-US" b="0" i="0" dirty="0">
              <a:solidFill>
                <a:srgbClr val="374151"/>
              </a:solidFill>
              <a:effectLst/>
              <a:latin typeface="OCR A Extended" panose="02010509020102010303" pitchFamily="50" charset="0"/>
            </a:endParaRPr>
          </a:p>
          <a:p>
            <a:pPr algn="l">
              <a:buFont typeface="Arial" panose="020B0604020202020204" pitchFamily="34" charset="0"/>
              <a:buChar char="•"/>
            </a:pPr>
            <a:r>
              <a:rPr lang="en-US" b="1" i="0" dirty="0">
                <a:solidFill>
                  <a:srgbClr val="374151"/>
                </a:solidFill>
                <a:effectLst/>
                <a:latin typeface="OCR A Extended" panose="02010509020102010303" pitchFamily="50" charset="0"/>
              </a:rPr>
              <a:t>Purpose</a:t>
            </a:r>
            <a:r>
              <a:rPr lang="en-US" b="0" i="0" dirty="0">
                <a:solidFill>
                  <a:srgbClr val="374151"/>
                </a:solidFill>
                <a:effectLst/>
                <a:latin typeface="OCR A Extended" panose="02010509020102010303" pitchFamily="50" charset="0"/>
              </a:rPr>
              <a:t>: Used for building digital devices and interactive objects that can sense and control objects in the physical and digital world.</a:t>
            </a:r>
          </a:p>
        </p:txBody>
      </p:sp>
    </p:spTree>
    <p:extLst>
      <p:ext uri="{BB962C8B-B14F-4D97-AF65-F5344CB8AC3E}">
        <p14:creationId xmlns:p14="http://schemas.microsoft.com/office/powerpoint/2010/main" val="161579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pic>
        <p:nvPicPr>
          <p:cNvPr id="4" name="Picture 3" descr="A close up of a circuit board&#10;&#10;Description automatically generated">
            <a:extLst>
              <a:ext uri="{FF2B5EF4-FFF2-40B4-BE49-F238E27FC236}">
                <a16:creationId xmlns:a16="http://schemas.microsoft.com/office/drawing/2014/main" id="{9AC4C44A-2635-7273-C757-A35AADD1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80" y="432974"/>
            <a:ext cx="1843680" cy="1452596"/>
          </a:xfrm>
          <a:prstGeom prst="rect">
            <a:avLst/>
          </a:prstGeom>
        </p:spPr>
      </p:pic>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6" name="TextBox 5">
            <a:extLst>
              <a:ext uri="{FF2B5EF4-FFF2-40B4-BE49-F238E27FC236}">
                <a16:creationId xmlns:a16="http://schemas.microsoft.com/office/drawing/2014/main" id="{06FF01FA-82E3-580E-6BD2-66F70D690BD3}"/>
              </a:ext>
            </a:extLst>
          </p:cNvPr>
          <p:cNvSpPr txBox="1"/>
          <p:nvPr/>
        </p:nvSpPr>
        <p:spPr>
          <a:xfrm>
            <a:off x="-2575836"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pic>
        <p:nvPicPr>
          <p:cNvPr id="17410" name="Picture 2" descr="Arduino Projects for Kids: Why Should Kids Learn Arduino?">
            <a:extLst>
              <a:ext uri="{FF2B5EF4-FFF2-40B4-BE49-F238E27FC236}">
                <a16:creationId xmlns:a16="http://schemas.microsoft.com/office/drawing/2014/main" id="{1C289E49-0EB5-1DB1-07E1-40B368CB9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725" y="1949070"/>
            <a:ext cx="6629875" cy="4861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Tale of 4 Arduino Unos - Genuine, Counterfeit, Clone and Improved -  YouTube">
            <a:extLst>
              <a:ext uri="{FF2B5EF4-FFF2-40B4-BE49-F238E27FC236}">
                <a16:creationId xmlns:a16="http://schemas.microsoft.com/office/drawing/2014/main" id="{EDE19B35-83AB-BA5C-610C-0B66522E9B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816" b="25000"/>
          <a:stretch/>
        </p:blipFill>
        <p:spPr bwMode="auto">
          <a:xfrm>
            <a:off x="12314869" y="3059667"/>
            <a:ext cx="11560302" cy="30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9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294 Arduino Videos, Royalty-free Stock Arduino Footage | Depositphotos">
            <a:extLst>
              <a:ext uri="{FF2B5EF4-FFF2-40B4-BE49-F238E27FC236}">
                <a16:creationId xmlns:a16="http://schemas.microsoft.com/office/drawing/2014/main" id="{C00E01AF-C0B5-D82C-5263-8DB6B054F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 r="17763"/>
          <a:stretch/>
        </p:blipFill>
        <p:spPr bwMode="auto">
          <a:xfrm>
            <a:off x="7836815" y="509670"/>
            <a:ext cx="1955800" cy="13521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6" name="TextBox 5">
            <a:extLst>
              <a:ext uri="{FF2B5EF4-FFF2-40B4-BE49-F238E27FC236}">
                <a16:creationId xmlns:a16="http://schemas.microsoft.com/office/drawing/2014/main" id="{343D200E-7E7A-0964-6656-BE935EFE9495}"/>
              </a:ext>
            </a:extLst>
          </p:cNvPr>
          <p:cNvSpPr txBox="1"/>
          <p:nvPr/>
        </p:nvSpPr>
        <p:spPr>
          <a:xfrm>
            <a:off x="-1980750" y="3059667"/>
            <a:ext cx="5972178" cy="369332"/>
          </a:xfrm>
          <a:prstGeom prst="rect">
            <a:avLst/>
          </a:prstGeom>
          <a:noFill/>
        </p:spPr>
        <p:txBody>
          <a:bodyPr wrap="square">
            <a:spAutoFit/>
          </a:bodyPr>
          <a:lstStyle/>
          <a:p>
            <a:r>
              <a:rPr lang="en-US" b="0" i="0" dirty="0">
                <a:effectLst/>
                <a:latin typeface="OCR A Extended" panose="02010509020102010303" pitchFamily="50" charset="0"/>
              </a:rPr>
              <a:t>Inexpensive</a:t>
            </a:r>
            <a:endParaRPr lang="en-US" dirty="0">
              <a:latin typeface="OCR A Extended" panose="02010509020102010303" pitchFamily="50" charset="0"/>
              <a:cs typeface="Game Over" panose="00000400000000000000" pitchFamily="2" charset="-79"/>
            </a:endParaRPr>
          </a:p>
        </p:txBody>
      </p:sp>
      <p:pic>
        <p:nvPicPr>
          <p:cNvPr id="7" name="Picture 6" descr="A close up of a circuit board&#10;&#10;Description automatically generated">
            <a:extLst>
              <a:ext uri="{FF2B5EF4-FFF2-40B4-BE49-F238E27FC236}">
                <a16:creationId xmlns:a16="http://schemas.microsoft.com/office/drawing/2014/main" id="{097804D2-6150-A555-15AC-5BBFB71A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80" y="432974"/>
            <a:ext cx="1843680" cy="1452596"/>
          </a:xfrm>
          <a:prstGeom prst="rect">
            <a:avLst/>
          </a:prstGeom>
        </p:spPr>
      </p:pic>
      <p:pic>
        <p:nvPicPr>
          <p:cNvPr id="8" name="Picture 2" descr="Arduino Projects for Kids: Why Should Kids Learn Arduino?">
            <a:extLst>
              <a:ext uri="{FF2B5EF4-FFF2-40B4-BE49-F238E27FC236}">
                <a16:creationId xmlns:a16="http://schemas.microsoft.com/office/drawing/2014/main" id="{82D1DEED-2B85-5664-E0B1-C12144F43A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2133" y="504751"/>
            <a:ext cx="1843680" cy="1352011"/>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Arduino: Circuits &amp; Science On-campus Summer Camp | KidzToPros">
            <a:extLst>
              <a:ext uri="{FF2B5EF4-FFF2-40B4-BE49-F238E27FC236}">
                <a16:creationId xmlns:a16="http://schemas.microsoft.com/office/drawing/2014/main" id="{01E0DFAD-9D6E-D636-38DA-8EAFAE0928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56" r="22205"/>
          <a:stretch/>
        </p:blipFill>
        <p:spPr bwMode="auto">
          <a:xfrm>
            <a:off x="9792615" y="514769"/>
            <a:ext cx="1644642" cy="1352011"/>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A Tale of 4 Arduino Unos - Genuine, Counterfeit, Clone and Improved -  YouTube">
            <a:extLst>
              <a:ext uri="{FF2B5EF4-FFF2-40B4-BE49-F238E27FC236}">
                <a16:creationId xmlns:a16="http://schemas.microsoft.com/office/drawing/2014/main" id="{E480D4F7-7D6E-A59E-557C-1438A79ADAF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816" b="25000"/>
          <a:stretch/>
        </p:blipFill>
        <p:spPr bwMode="auto">
          <a:xfrm>
            <a:off x="1955799" y="2811943"/>
            <a:ext cx="9887015" cy="25684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7F0D07C-64F4-7F42-98D6-7F9176F05C92}"/>
              </a:ext>
            </a:extLst>
          </p:cNvPr>
          <p:cNvPicPr>
            <a:picLocks noChangeAspect="1"/>
          </p:cNvPicPr>
          <p:nvPr/>
        </p:nvPicPr>
        <p:blipFill>
          <a:blip r:embed="rId8"/>
          <a:stretch>
            <a:fillRect/>
          </a:stretch>
        </p:blipFill>
        <p:spPr>
          <a:xfrm>
            <a:off x="12513580" y="3345452"/>
            <a:ext cx="7110413" cy="3302798"/>
          </a:xfrm>
          <a:prstGeom prst="rect">
            <a:avLst/>
          </a:prstGeom>
        </p:spPr>
      </p:pic>
      <p:sp>
        <p:nvSpPr>
          <p:cNvPr id="11" name="TextBox 10">
            <a:extLst>
              <a:ext uri="{FF2B5EF4-FFF2-40B4-BE49-F238E27FC236}">
                <a16:creationId xmlns:a16="http://schemas.microsoft.com/office/drawing/2014/main" id="{C91D2223-DC72-EEBC-37A4-8DCCC764F682}"/>
              </a:ext>
            </a:extLst>
          </p:cNvPr>
          <p:cNvSpPr txBox="1"/>
          <p:nvPr/>
        </p:nvSpPr>
        <p:spPr>
          <a:xfrm>
            <a:off x="436561" y="5380431"/>
            <a:ext cx="11318878" cy="923330"/>
          </a:xfrm>
          <a:prstGeom prst="rect">
            <a:avLst/>
          </a:prstGeom>
          <a:noFill/>
        </p:spPr>
        <p:txBody>
          <a:bodyPr wrap="square">
            <a:spAutoFit/>
          </a:bodyPr>
          <a:lstStyle/>
          <a:p>
            <a:r>
              <a:rPr lang="en-US" b="0" i="0" dirty="0">
                <a:effectLst/>
                <a:latin typeface="OCR A Extended" panose="02010509020102010303" pitchFamily="50" charset="0"/>
              </a:rPr>
              <a:t>Open-source technology refers to software or hardware that is publicly accessible, allowing users to freely use, modify, and distribute the technology, fostering innovation and collaboration.</a:t>
            </a:r>
            <a:endParaRPr lang="en-US" dirty="0">
              <a:latin typeface="OCR A Extended" panose="02010509020102010303" pitchFamily="50" charset="0"/>
              <a:cs typeface="Game Over" panose="00000400000000000000" pitchFamily="2" charset="-79"/>
            </a:endParaRPr>
          </a:p>
        </p:txBody>
      </p:sp>
    </p:spTree>
    <p:extLst>
      <p:ext uri="{BB962C8B-B14F-4D97-AF65-F5344CB8AC3E}">
        <p14:creationId xmlns:p14="http://schemas.microsoft.com/office/powerpoint/2010/main" val="289911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14" name="TextBox 13">
            <a:extLst>
              <a:ext uri="{FF2B5EF4-FFF2-40B4-BE49-F238E27FC236}">
                <a16:creationId xmlns:a16="http://schemas.microsoft.com/office/drawing/2014/main" id="{F28C9E71-96BA-9999-6F31-D74CA9AAB2C7}"/>
              </a:ext>
            </a:extLst>
          </p:cNvPr>
          <p:cNvSpPr txBox="1"/>
          <p:nvPr/>
        </p:nvSpPr>
        <p:spPr>
          <a:xfrm>
            <a:off x="123822" y="3059667"/>
            <a:ext cx="5972178" cy="923330"/>
          </a:xfrm>
          <a:prstGeom prst="rect">
            <a:avLst/>
          </a:prstGeom>
          <a:noFill/>
        </p:spPr>
        <p:txBody>
          <a:bodyPr wrap="square">
            <a:spAutoFit/>
          </a:bodyPr>
          <a:lstStyle/>
          <a:p>
            <a:r>
              <a:rPr lang="en-US" b="0" i="0" dirty="0">
                <a:effectLst/>
                <a:latin typeface="OCR A Extended" panose="02010509020102010303" pitchFamily="50" charset="0"/>
              </a:rPr>
              <a:t>Inexpensive</a:t>
            </a:r>
          </a:p>
          <a:p>
            <a:endParaRPr lang="en-US" dirty="0">
              <a:latin typeface="OCR A Extended" panose="02010509020102010303" pitchFamily="50" charset="0"/>
              <a:cs typeface="Game Over" panose="00000400000000000000" pitchFamily="2" charset="-79"/>
            </a:endParaRPr>
          </a:p>
          <a:p>
            <a:endParaRPr lang="en-US" dirty="0">
              <a:latin typeface="OCR A Extended" panose="02010509020102010303" pitchFamily="50" charset="0"/>
              <a:cs typeface="Game Over" panose="00000400000000000000" pitchFamily="2" charset="-79"/>
            </a:endParaRPr>
          </a:p>
        </p:txBody>
      </p:sp>
      <p:sp>
        <p:nvSpPr>
          <p:cNvPr id="6" name="TextBox 5">
            <a:extLst>
              <a:ext uri="{FF2B5EF4-FFF2-40B4-BE49-F238E27FC236}">
                <a16:creationId xmlns:a16="http://schemas.microsoft.com/office/drawing/2014/main" id="{F25BF25F-BA72-B106-69BB-64F60179009F}"/>
              </a:ext>
            </a:extLst>
          </p:cNvPr>
          <p:cNvSpPr txBox="1"/>
          <p:nvPr/>
        </p:nvSpPr>
        <p:spPr>
          <a:xfrm>
            <a:off x="-2154921" y="3800981"/>
            <a:ext cx="5972178" cy="369332"/>
          </a:xfrm>
          <a:prstGeom prst="rect">
            <a:avLst/>
          </a:prstGeom>
          <a:noFill/>
        </p:spPr>
        <p:txBody>
          <a:bodyPr wrap="square">
            <a:spAutoFit/>
          </a:bodyPr>
          <a:lstStyle/>
          <a:p>
            <a:r>
              <a:rPr lang="en-US" b="0" i="0" dirty="0">
                <a:effectLst/>
                <a:latin typeface="OCR A Extended" panose="02010509020102010303" pitchFamily="50" charset="0"/>
              </a:rPr>
              <a:t>Nice History</a:t>
            </a:r>
          </a:p>
        </p:txBody>
      </p:sp>
      <p:pic>
        <p:nvPicPr>
          <p:cNvPr id="8" name="Picture 7" descr="A close up of a circuit board&#10;&#10;Description automatically generated">
            <a:extLst>
              <a:ext uri="{FF2B5EF4-FFF2-40B4-BE49-F238E27FC236}">
                <a16:creationId xmlns:a16="http://schemas.microsoft.com/office/drawing/2014/main" id="{E2CBA97B-D349-B67B-1F37-A3795E53B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80" y="432974"/>
            <a:ext cx="1843680" cy="1452596"/>
          </a:xfrm>
          <a:prstGeom prst="rect">
            <a:avLst/>
          </a:prstGeom>
        </p:spPr>
      </p:pic>
      <p:pic>
        <p:nvPicPr>
          <p:cNvPr id="19" name="Picture 8" descr="A Tale of 4 Arduino Unos - Genuine, Counterfeit, Clone and Improved -  YouTube">
            <a:extLst>
              <a:ext uri="{FF2B5EF4-FFF2-40B4-BE49-F238E27FC236}">
                <a16:creationId xmlns:a16="http://schemas.microsoft.com/office/drawing/2014/main" id="{E923DE5D-39CE-229C-A439-E05FADE2FE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816" b="25000"/>
          <a:stretch/>
        </p:blipFill>
        <p:spPr bwMode="auto">
          <a:xfrm>
            <a:off x="4677429" y="1968619"/>
            <a:ext cx="5635687" cy="14640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6CEACC4-D3A2-1F17-690A-7CE79605A17C}"/>
              </a:ext>
            </a:extLst>
          </p:cNvPr>
          <p:cNvPicPr>
            <a:picLocks noChangeAspect="1"/>
          </p:cNvPicPr>
          <p:nvPr/>
        </p:nvPicPr>
        <p:blipFill>
          <a:blip r:embed="rId5"/>
          <a:stretch>
            <a:fillRect/>
          </a:stretch>
        </p:blipFill>
        <p:spPr>
          <a:xfrm>
            <a:off x="4233180" y="3345452"/>
            <a:ext cx="7110413" cy="3302798"/>
          </a:xfrm>
          <a:prstGeom prst="rect">
            <a:avLst/>
          </a:prstGeom>
        </p:spPr>
      </p:pic>
      <p:pic>
        <p:nvPicPr>
          <p:cNvPr id="4" name="Picture 2" descr="294 Arduino Videos, Royalty-free Stock Arduino Footage | Depositphotos">
            <a:extLst>
              <a:ext uri="{FF2B5EF4-FFF2-40B4-BE49-F238E27FC236}">
                <a16:creationId xmlns:a16="http://schemas.microsoft.com/office/drawing/2014/main" id="{79043514-46B1-0D12-C878-1B52BE09B9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77" r="17763"/>
          <a:stretch/>
        </p:blipFill>
        <p:spPr bwMode="auto">
          <a:xfrm>
            <a:off x="7836815" y="509670"/>
            <a:ext cx="1955800" cy="1352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rduino Projects for Kids: Why Should Kids Learn Arduino?">
            <a:extLst>
              <a:ext uri="{FF2B5EF4-FFF2-40B4-BE49-F238E27FC236}">
                <a16:creationId xmlns:a16="http://schemas.microsoft.com/office/drawing/2014/main" id="{AC4B5BDC-DB7D-4980-E77D-917D76665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133" y="504751"/>
            <a:ext cx="1843680" cy="1352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rduino: Circuits &amp; Science On-campus Summer Camp | KidzToPros">
            <a:extLst>
              <a:ext uri="{FF2B5EF4-FFF2-40B4-BE49-F238E27FC236}">
                <a16:creationId xmlns:a16="http://schemas.microsoft.com/office/drawing/2014/main" id="{11A8D3D0-D41B-F4AE-C371-D25B9C2772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056" r="22205"/>
          <a:stretch/>
        </p:blipFill>
        <p:spPr bwMode="auto">
          <a:xfrm>
            <a:off x="9792615" y="514769"/>
            <a:ext cx="1644642" cy="135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14" name="TextBox 13">
            <a:extLst>
              <a:ext uri="{FF2B5EF4-FFF2-40B4-BE49-F238E27FC236}">
                <a16:creationId xmlns:a16="http://schemas.microsoft.com/office/drawing/2014/main" id="{F28C9E71-96BA-9999-6F31-D74CA9AAB2C7}"/>
              </a:ext>
            </a:extLst>
          </p:cNvPr>
          <p:cNvSpPr txBox="1"/>
          <p:nvPr/>
        </p:nvSpPr>
        <p:spPr>
          <a:xfrm>
            <a:off x="123822" y="3059667"/>
            <a:ext cx="5972178" cy="369332"/>
          </a:xfrm>
          <a:prstGeom prst="rect">
            <a:avLst/>
          </a:prstGeom>
          <a:noFill/>
        </p:spPr>
        <p:txBody>
          <a:bodyPr wrap="square">
            <a:spAutoFit/>
          </a:bodyPr>
          <a:lstStyle/>
          <a:p>
            <a:r>
              <a:rPr lang="en-US" b="0" i="0" dirty="0">
                <a:effectLst/>
                <a:latin typeface="OCR A Extended" panose="02010509020102010303" pitchFamily="50" charset="0"/>
              </a:rPr>
              <a:t>Inexpensive</a:t>
            </a:r>
            <a:endParaRPr lang="en-US" dirty="0">
              <a:latin typeface="OCR A Extended" panose="02010509020102010303" pitchFamily="50" charset="0"/>
              <a:cs typeface="Game Over" panose="00000400000000000000" pitchFamily="2" charset="-79"/>
            </a:endParaRPr>
          </a:p>
        </p:txBody>
      </p:sp>
      <p:sp>
        <p:nvSpPr>
          <p:cNvPr id="15" name="TextBox 14">
            <a:extLst>
              <a:ext uri="{FF2B5EF4-FFF2-40B4-BE49-F238E27FC236}">
                <a16:creationId xmlns:a16="http://schemas.microsoft.com/office/drawing/2014/main" id="{F47B8E99-51BD-A2FB-DFF4-BB8455CAEF2C}"/>
              </a:ext>
            </a:extLst>
          </p:cNvPr>
          <p:cNvSpPr txBox="1"/>
          <p:nvPr/>
        </p:nvSpPr>
        <p:spPr>
          <a:xfrm>
            <a:off x="4506209" y="4451047"/>
            <a:ext cx="5972178" cy="1754326"/>
          </a:xfrm>
          <a:prstGeom prst="rect">
            <a:avLst/>
          </a:prstGeom>
          <a:noFill/>
        </p:spPr>
        <p:txBody>
          <a:bodyPr wrap="square">
            <a:spAutoFit/>
          </a:bodyPr>
          <a:lstStyle/>
          <a:p>
            <a:r>
              <a:rPr lang="en-US" b="0" i="0" dirty="0">
                <a:effectLst/>
                <a:latin typeface="OCR A Extended" panose="02010509020102010303" pitchFamily="50" charset="0"/>
              </a:rPr>
              <a:t>Arduino originated from an educational project at the Interaction Design Institute Ivrea, Italy, aiming to provide a low-cost, easy-to-use technology for artists and designers to create interactive objects.</a:t>
            </a:r>
            <a:endParaRPr lang="en-US" dirty="0">
              <a:latin typeface="OCR A Extended" panose="02010509020102010303" pitchFamily="50" charset="0"/>
              <a:cs typeface="Game Over" panose="00000400000000000000" pitchFamily="2" charset="-79"/>
            </a:endParaRPr>
          </a:p>
        </p:txBody>
      </p:sp>
      <p:pic>
        <p:nvPicPr>
          <p:cNvPr id="20" name="Picture 19" descr="A close up of a circuit board&#10;&#10;Description automatically generated">
            <a:extLst>
              <a:ext uri="{FF2B5EF4-FFF2-40B4-BE49-F238E27FC236}">
                <a16:creationId xmlns:a16="http://schemas.microsoft.com/office/drawing/2014/main" id="{BBA9CB63-7633-969D-2CBF-8F7F5F746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1061" y="5043708"/>
            <a:ext cx="1350414" cy="1063962"/>
          </a:xfrm>
          <a:prstGeom prst="rect">
            <a:avLst/>
          </a:prstGeom>
        </p:spPr>
      </p:pic>
      <p:pic>
        <p:nvPicPr>
          <p:cNvPr id="1026" name="Picture 2" descr="Arduino - Made in Italy | Davide Tullio | Flickr">
            <a:extLst>
              <a:ext uri="{FF2B5EF4-FFF2-40B4-BE49-F238E27FC236}">
                <a16:creationId xmlns:a16="http://schemas.microsoft.com/office/drawing/2014/main" id="{5FBCCC26-E230-41F9-0E3F-4032362346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77" t="3598" r="32288" b="7143"/>
          <a:stretch/>
        </p:blipFill>
        <p:spPr bwMode="auto">
          <a:xfrm>
            <a:off x="4506209" y="36037"/>
            <a:ext cx="3316110" cy="42337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BEF0E5-E2CE-C907-E720-7ABEF3389B2C}"/>
              </a:ext>
            </a:extLst>
          </p:cNvPr>
          <p:cNvSpPr txBox="1"/>
          <p:nvPr/>
        </p:nvSpPr>
        <p:spPr>
          <a:xfrm>
            <a:off x="90486" y="3726511"/>
            <a:ext cx="5972178" cy="369332"/>
          </a:xfrm>
          <a:prstGeom prst="rect">
            <a:avLst/>
          </a:prstGeom>
          <a:noFill/>
        </p:spPr>
        <p:txBody>
          <a:bodyPr wrap="square">
            <a:spAutoFit/>
          </a:bodyPr>
          <a:lstStyle/>
          <a:p>
            <a:r>
              <a:rPr lang="en-US" b="0" i="0" dirty="0">
                <a:effectLst/>
                <a:latin typeface="OCR A Extended" panose="02010509020102010303" pitchFamily="50" charset="0"/>
              </a:rPr>
              <a:t>Nice History</a:t>
            </a:r>
          </a:p>
        </p:txBody>
      </p:sp>
      <p:pic>
        <p:nvPicPr>
          <p:cNvPr id="23" name="Picture 22">
            <a:extLst>
              <a:ext uri="{FF2B5EF4-FFF2-40B4-BE49-F238E27FC236}">
                <a16:creationId xmlns:a16="http://schemas.microsoft.com/office/drawing/2014/main" id="{06CF41EF-6353-3BE0-063A-A7CFCFD1E881}"/>
              </a:ext>
            </a:extLst>
          </p:cNvPr>
          <p:cNvPicPr>
            <a:picLocks noChangeAspect="1"/>
          </p:cNvPicPr>
          <p:nvPr/>
        </p:nvPicPr>
        <p:blipFill>
          <a:blip r:embed="rId5"/>
          <a:stretch>
            <a:fillRect/>
          </a:stretch>
        </p:blipFill>
        <p:spPr>
          <a:xfrm>
            <a:off x="7898519" y="37518"/>
            <a:ext cx="3902956" cy="4232268"/>
          </a:xfrm>
          <a:prstGeom prst="rect">
            <a:avLst/>
          </a:prstGeom>
        </p:spPr>
      </p:pic>
      <p:sp>
        <p:nvSpPr>
          <p:cNvPr id="4" name="TextBox 3">
            <a:extLst>
              <a:ext uri="{FF2B5EF4-FFF2-40B4-BE49-F238E27FC236}">
                <a16:creationId xmlns:a16="http://schemas.microsoft.com/office/drawing/2014/main" id="{3C353128-965E-612B-3F70-7C5B0C106A4B}"/>
              </a:ext>
            </a:extLst>
          </p:cNvPr>
          <p:cNvSpPr txBox="1"/>
          <p:nvPr/>
        </p:nvSpPr>
        <p:spPr>
          <a:xfrm>
            <a:off x="-2459266" y="4429433"/>
            <a:ext cx="2459266" cy="369332"/>
          </a:xfrm>
          <a:prstGeom prst="rect">
            <a:avLst/>
          </a:prstGeom>
          <a:noFill/>
        </p:spPr>
        <p:txBody>
          <a:bodyPr wrap="square">
            <a:spAutoFit/>
          </a:bodyPr>
          <a:lstStyle/>
          <a:p>
            <a:r>
              <a:rPr lang="en-US" b="0" i="0" dirty="0">
                <a:effectLst/>
                <a:latin typeface="OCR A Extended" panose="02010509020102010303" pitchFamily="50" charset="0"/>
              </a:rPr>
              <a:t>Huge Community</a:t>
            </a:r>
          </a:p>
        </p:txBody>
      </p:sp>
    </p:spTree>
    <p:extLst>
      <p:ext uri="{BB962C8B-B14F-4D97-AF65-F5344CB8AC3E}">
        <p14:creationId xmlns:p14="http://schemas.microsoft.com/office/powerpoint/2010/main" val="3987848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orful art of a tree and stars&#10;&#10;Description automatically generated">
            <a:extLst>
              <a:ext uri="{FF2B5EF4-FFF2-40B4-BE49-F238E27FC236}">
                <a16:creationId xmlns:a16="http://schemas.microsoft.com/office/drawing/2014/main" id="{10CE445F-64C7-4168-32D2-C07C286DE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BEDB7FE-B908-1126-CF64-95373AEF7C3D}"/>
              </a:ext>
            </a:extLst>
          </p:cNvPr>
          <p:cNvSpPr txBox="1"/>
          <p:nvPr/>
        </p:nvSpPr>
        <p:spPr>
          <a:xfrm>
            <a:off x="1113622" y="1305815"/>
            <a:ext cx="9964756"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latin typeface="OCR A Extended" panose="02010509020102010303" pitchFamily="50" charset="0"/>
              </a:rPr>
              <a:t>Tech oriented my whole life with a focus on hardware</a:t>
            </a:r>
          </a:p>
        </p:txBody>
      </p:sp>
      <p:sp>
        <p:nvSpPr>
          <p:cNvPr id="5" name="TextBox 4">
            <a:extLst>
              <a:ext uri="{FF2B5EF4-FFF2-40B4-BE49-F238E27FC236}">
                <a16:creationId xmlns:a16="http://schemas.microsoft.com/office/drawing/2014/main" id="{874CA803-D3CC-46A5-25D0-C1E4A7A1E595}"/>
              </a:ext>
            </a:extLst>
          </p:cNvPr>
          <p:cNvSpPr txBox="1"/>
          <p:nvPr/>
        </p:nvSpPr>
        <p:spPr>
          <a:xfrm>
            <a:off x="-6333455" y="2062206"/>
            <a:ext cx="6333455" cy="461665"/>
          </a:xfrm>
          <a:prstGeom prst="rect">
            <a:avLst/>
          </a:prstGeom>
          <a:noFill/>
        </p:spPr>
        <p:txBody>
          <a:bodyPr wrap="square">
            <a:spAutoFit/>
          </a:bodyPr>
          <a:lstStyle/>
          <a:p>
            <a:r>
              <a:rPr lang="en-US" sz="2400" dirty="0">
                <a:latin typeface="OCR A Extended" panose="02010509020102010303" pitchFamily="50" charset="0"/>
              </a:rPr>
              <a:t>Amateur Radio and Computers at 12</a:t>
            </a:r>
          </a:p>
        </p:txBody>
      </p:sp>
      <p:pic>
        <p:nvPicPr>
          <p:cNvPr id="14" name="Picture 13">
            <a:extLst>
              <a:ext uri="{FF2B5EF4-FFF2-40B4-BE49-F238E27FC236}">
                <a16:creationId xmlns:a16="http://schemas.microsoft.com/office/drawing/2014/main" id="{6C6F5D35-2BC2-BC96-BACB-3FE59B0547C0}"/>
              </a:ext>
            </a:extLst>
          </p:cNvPr>
          <p:cNvPicPr>
            <a:picLocks noChangeAspect="1"/>
          </p:cNvPicPr>
          <p:nvPr/>
        </p:nvPicPr>
        <p:blipFill>
          <a:blip r:embed="rId4"/>
          <a:stretch>
            <a:fillRect/>
          </a:stretch>
        </p:blipFill>
        <p:spPr>
          <a:xfrm>
            <a:off x="1705536" y="2089817"/>
            <a:ext cx="8680868" cy="2678366"/>
          </a:xfrm>
          <a:prstGeom prst="rect">
            <a:avLst/>
          </a:prstGeom>
        </p:spPr>
      </p:pic>
      <p:sp>
        <p:nvSpPr>
          <p:cNvPr id="12" name="TextBox 11">
            <a:extLst>
              <a:ext uri="{FF2B5EF4-FFF2-40B4-BE49-F238E27FC236}">
                <a16:creationId xmlns:a16="http://schemas.microsoft.com/office/drawing/2014/main" id="{6B3BFD70-0E65-BD03-6AA8-901DB910FB40}"/>
              </a:ext>
            </a:extLst>
          </p:cNvPr>
          <p:cNvSpPr txBox="1"/>
          <p:nvPr/>
        </p:nvSpPr>
        <p:spPr>
          <a:xfrm>
            <a:off x="0" y="-137646"/>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pic>
        <p:nvPicPr>
          <p:cNvPr id="7" name="Picture 10" descr="Buy Computer Parts and Hardware Online | PC Parts Store">
            <a:extLst>
              <a:ext uri="{FF2B5EF4-FFF2-40B4-BE49-F238E27FC236}">
                <a16:creationId xmlns:a16="http://schemas.microsoft.com/office/drawing/2014/main" id="{2456AAFF-5369-996A-CCF3-5179B8848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0340" y="8642571"/>
            <a:ext cx="4211793" cy="23754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55C6ABD-8988-D30A-B1E5-A285B06B00AC}"/>
              </a:ext>
            </a:extLst>
          </p:cNvPr>
          <p:cNvPicPr>
            <a:picLocks noChangeAspect="1"/>
          </p:cNvPicPr>
          <p:nvPr/>
        </p:nvPicPr>
        <p:blipFill>
          <a:blip r:embed="rId6"/>
          <a:stretch>
            <a:fillRect/>
          </a:stretch>
        </p:blipFill>
        <p:spPr>
          <a:xfrm>
            <a:off x="11803371" y="6950532"/>
            <a:ext cx="3836140" cy="2306726"/>
          </a:xfrm>
          <a:prstGeom prst="rect">
            <a:avLst/>
          </a:prstGeom>
        </p:spPr>
      </p:pic>
      <p:pic>
        <p:nvPicPr>
          <p:cNvPr id="10" name="Picture 9" descr="A computer tower with many fans&#10;&#10;Description automatically generated">
            <a:extLst>
              <a:ext uri="{FF2B5EF4-FFF2-40B4-BE49-F238E27FC236}">
                <a16:creationId xmlns:a16="http://schemas.microsoft.com/office/drawing/2014/main" id="{D475F44D-6BBE-B731-4D84-7A144297E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0013" y="6312055"/>
            <a:ext cx="2631618" cy="2631618"/>
          </a:xfrm>
          <a:prstGeom prst="rect">
            <a:avLst/>
          </a:prstGeom>
        </p:spPr>
      </p:pic>
      <p:pic>
        <p:nvPicPr>
          <p:cNvPr id="13" name="Picture 12" descr="A box with a computer graphics card&#10;&#10;Description automatically generated">
            <a:extLst>
              <a:ext uri="{FF2B5EF4-FFF2-40B4-BE49-F238E27FC236}">
                <a16:creationId xmlns:a16="http://schemas.microsoft.com/office/drawing/2014/main" id="{6D74277D-B9A8-6706-E576-DFF48FBE6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03371" y="8693497"/>
            <a:ext cx="3431689" cy="2513712"/>
          </a:xfrm>
          <a:prstGeom prst="rect">
            <a:avLst/>
          </a:prstGeom>
        </p:spPr>
      </p:pic>
      <p:pic>
        <p:nvPicPr>
          <p:cNvPr id="15" name="Picture 8" descr="ARES">
            <a:extLst>
              <a:ext uri="{FF2B5EF4-FFF2-40B4-BE49-F238E27FC236}">
                <a16:creationId xmlns:a16="http://schemas.microsoft.com/office/drawing/2014/main" id="{FFDC645E-0691-4F3E-6445-6C2533AAE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9269" y="3137322"/>
            <a:ext cx="2556827" cy="11810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ack and white silhouette of a radio&#10;&#10;Description automatically generated">
            <a:extLst>
              <a:ext uri="{FF2B5EF4-FFF2-40B4-BE49-F238E27FC236}">
                <a16:creationId xmlns:a16="http://schemas.microsoft.com/office/drawing/2014/main" id="{2A0885C4-634E-A217-1100-3EBEBAAC1F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8166" y="2498245"/>
            <a:ext cx="990203" cy="1107996"/>
          </a:xfrm>
          <a:prstGeom prst="rect">
            <a:avLst/>
          </a:prstGeom>
        </p:spPr>
      </p:pic>
      <p:sp>
        <p:nvSpPr>
          <p:cNvPr id="17" name="TextBox 16">
            <a:extLst>
              <a:ext uri="{FF2B5EF4-FFF2-40B4-BE49-F238E27FC236}">
                <a16:creationId xmlns:a16="http://schemas.microsoft.com/office/drawing/2014/main" id="{6E82E49C-DC49-2643-6D8A-F332475DCBF5}"/>
              </a:ext>
            </a:extLst>
          </p:cNvPr>
          <p:cNvSpPr txBox="1"/>
          <p:nvPr/>
        </p:nvSpPr>
        <p:spPr>
          <a:xfrm>
            <a:off x="-2602761" y="3173841"/>
            <a:ext cx="2346104" cy="1107996"/>
          </a:xfrm>
          <a:prstGeom prst="rect">
            <a:avLst/>
          </a:prstGeom>
          <a:noFill/>
        </p:spPr>
        <p:txBody>
          <a:bodyPr wrap="square" rtlCol="0">
            <a:spAutoFit/>
          </a:bodyPr>
          <a:lstStyle/>
          <a:p>
            <a:r>
              <a:rPr lang="en-US" sz="6600" dirty="0">
                <a:latin typeface="Super Smash TV" panose="00000400000000000000" pitchFamily="2" charset="0"/>
                <a:cs typeface="Game Over" panose="00000400000000000000" pitchFamily="2" charset="-79"/>
              </a:rPr>
              <a:t>W6AMP</a:t>
            </a:r>
          </a:p>
        </p:txBody>
      </p:sp>
      <p:pic>
        <p:nvPicPr>
          <p:cNvPr id="18" name="Picture 17" descr="A cartoon of two people holding objects&#10;&#10;Description automatically generated with medium confidence">
            <a:extLst>
              <a:ext uri="{FF2B5EF4-FFF2-40B4-BE49-F238E27FC236}">
                <a16:creationId xmlns:a16="http://schemas.microsoft.com/office/drawing/2014/main" id="{DD959328-696D-D1D7-7C0F-79BB6AE1B4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8324" y="4586077"/>
            <a:ext cx="3615179" cy="2597506"/>
          </a:xfrm>
          <a:prstGeom prst="rect">
            <a:avLst/>
          </a:prstGeom>
        </p:spPr>
      </p:pic>
    </p:spTree>
    <p:extLst>
      <p:ext uri="{BB962C8B-B14F-4D97-AF65-F5344CB8AC3E}">
        <p14:creationId xmlns:p14="http://schemas.microsoft.com/office/powerpoint/2010/main" val="233645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1C97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14" name="TextBox 13">
            <a:extLst>
              <a:ext uri="{FF2B5EF4-FFF2-40B4-BE49-F238E27FC236}">
                <a16:creationId xmlns:a16="http://schemas.microsoft.com/office/drawing/2014/main" id="{F28C9E71-96BA-9999-6F31-D74CA9AAB2C7}"/>
              </a:ext>
            </a:extLst>
          </p:cNvPr>
          <p:cNvSpPr txBox="1"/>
          <p:nvPr/>
        </p:nvSpPr>
        <p:spPr>
          <a:xfrm>
            <a:off x="123822" y="3059667"/>
            <a:ext cx="5972178" cy="369332"/>
          </a:xfrm>
          <a:prstGeom prst="rect">
            <a:avLst/>
          </a:prstGeom>
          <a:noFill/>
        </p:spPr>
        <p:txBody>
          <a:bodyPr wrap="square">
            <a:spAutoFit/>
          </a:bodyPr>
          <a:lstStyle/>
          <a:p>
            <a:r>
              <a:rPr lang="en-US" b="0" i="0" dirty="0">
                <a:effectLst/>
                <a:latin typeface="OCR A Extended" panose="02010509020102010303" pitchFamily="50" charset="0"/>
              </a:rPr>
              <a:t>Inexpensive</a:t>
            </a:r>
            <a:endParaRPr lang="en-US" dirty="0">
              <a:latin typeface="OCR A Extended" panose="02010509020102010303" pitchFamily="50" charset="0"/>
              <a:cs typeface="Game Over" panose="00000400000000000000" pitchFamily="2" charset="-79"/>
            </a:endParaRPr>
          </a:p>
        </p:txBody>
      </p:sp>
      <p:pic>
        <p:nvPicPr>
          <p:cNvPr id="20" name="Picture 19" descr="A close up of a circuit board&#10;&#10;Description automatically generated">
            <a:extLst>
              <a:ext uri="{FF2B5EF4-FFF2-40B4-BE49-F238E27FC236}">
                <a16:creationId xmlns:a16="http://schemas.microsoft.com/office/drawing/2014/main" id="{BBA9CB63-7633-969D-2CBF-8F7F5F746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06" y="4996107"/>
            <a:ext cx="1852612" cy="1459633"/>
          </a:xfrm>
          <a:prstGeom prst="rect">
            <a:avLst/>
          </a:prstGeom>
        </p:spPr>
      </p:pic>
      <p:sp>
        <p:nvSpPr>
          <p:cNvPr id="9" name="TextBox 8">
            <a:extLst>
              <a:ext uri="{FF2B5EF4-FFF2-40B4-BE49-F238E27FC236}">
                <a16:creationId xmlns:a16="http://schemas.microsoft.com/office/drawing/2014/main" id="{E1BEF0E5-E2CE-C907-E720-7ABEF3389B2C}"/>
              </a:ext>
            </a:extLst>
          </p:cNvPr>
          <p:cNvSpPr txBox="1"/>
          <p:nvPr/>
        </p:nvSpPr>
        <p:spPr>
          <a:xfrm>
            <a:off x="90486" y="3726511"/>
            <a:ext cx="5972178" cy="369332"/>
          </a:xfrm>
          <a:prstGeom prst="rect">
            <a:avLst/>
          </a:prstGeom>
          <a:noFill/>
        </p:spPr>
        <p:txBody>
          <a:bodyPr wrap="square">
            <a:spAutoFit/>
          </a:bodyPr>
          <a:lstStyle/>
          <a:p>
            <a:r>
              <a:rPr lang="en-US" b="0" i="0" dirty="0">
                <a:effectLst/>
                <a:latin typeface="OCR A Extended" panose="02010509020102010303" pitchFamily="50" charset="0"/>
              </a:rPr>
              <a:t>Nice History</a:t>
            </a:r>
          </a:p>
        </p:txBody>
      </p:sp>
      <p:sp>
        <p:nvSpPr>
          <p:cNvPr id="4" name="TextBox 3">
            <a:extLst>
              <a:ext uri="{FF2B5EF4-FFF2-40B4-BE49-F238E27FC236}">
                <a16:creationId xmlns:a16="http://schemas.microsoft.com/office/drawing/2014/main" id="{C3373F74-8C77-DACF-E4C4-FBEB2A68DF6E}"/>
              </a:ext>
            </a:extLst>
          </p:cNvPr>
          <p:cNvSpPr txBox="1"/>
          <p:nvPr/>
        </p:nvSpPr>
        <p:spPr>
          <a:xfrm>
            <a:off x="95249" y="4429433"/>
            <a:ext cx="2328637" cy="369332"/>
          </a:xfrm>
          <a:prstGeom prst="rect">
            <a:avLst/>
          </a:prstGeom>
          <a:noFill/>
        </p:spPr>
        <p:txBody>
          <a:bodyPr wrap="square">
            <a:spAutoFit/>
          </a:bodyPr>
          <a:lstStyle/>
          <a:p>
            <a:r>
              <a:rPr lang="en-US" b="0" i="0" dirty="0">
                <a:effectLst/>
                <a:latin typeface="OCR A Extended" panose="02010509020102010303" pitchFamily="50" charset="0"/>
              </a:rPr>
              <a:t>Huge Community</a:t>
            </a:r>
          </a:p>
        </p:txBody>
      </p:sp>
      <p:sp>
        <p:nvSpPr>
          <p:cNvPr id="8" name="TextBox 7">
            <a:extLst>
              <a:ext uri="{FF2B5EF4-FFF2-40B4-BE49-F238E27FC236}">
                <a16:creationId xmlns:a16="http://schemas.microsoft.com/office/drawing/2014/main" id="{A6DFBF27-C3EC-8A46-8C55-F593B60FFAFF}"/>
              </a:ext>
            </a:extLst>
          </p:cNvPr>
          <p:cNvSpPr txBox="1"/>
          <p:nvPr/>
        </p:nvSpPr>
        <p:spPr>
          <a:xfrm>
            <a:off x="4220482" y="5341949"/>
            <a:ext cx="7699909" cy="923330"/>
          </a:xfrm>
          <a:prstGeom prst="rect">
            <a:avLst/>
          </a:prstGeom>
          <a:noFill/>
        </p:spPr>
        <p:txBody>
          <a:bodyPr wrap="square">
            <a:spAutoFit/>
          </a:bodyPr>
          <a:lstStyle/>
          <a:p>
            <a:r>
              <a:rPr lang="en-US" b="0" i="0" dirty="0">
                <a:effectLst/>
                <a:latin typeface="OCR A Extended" panose="02010509020102010303" pitchFamily="50" charset="0"/>
              </a:rPr>
              <a:t>The active community around Arduino has created a plethora of free resources, tutorials, and forums for knowledge sharing. </a:t>
            </a:r>
            <a:r>
              <a:rPr lang="en-US" dirty="0">
                <a:latin typeface="OCR A Extended" panose="02010509020102010303" pitchFamily="50" charset="0"/>
              </a:rPr>
              <a:t>A truly </a:t>
            </a:r>
            <a:r>
              <a:rPr lang="en-US" b="0" i="0" dirty="0">
                <a:effectLst/>
                <a:latin typeface="OCR A Extended" panose="02010509020102010303" pitchFamily="50" charset="0"/>
              </a:rPr>
              <a:t>beginner-friendly platform.</a:t>
            </a:r>
          </a:p>
        </p:txBody>
      </p:sp>
      <p:pic>
        <p:nvPicPr>
          <p:cNvPr id="16" name="Picture 15" descr="A collage of many images of people&#10;&#10;Description automatically generated">
            <a:extLst>
              <a:ext uri="{FF2B5EF4-FFF2-40B4-BE49-F238E27FC236}">
                <a16:creationId xmlns:a16="http://schemas.microsoft.com/office/drawing/2014/main" id="{3B6D62A9-6120-B0EB-DD71-D84ED0E25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837" y="132257"/>
            <a:ext cx="6715125" cy="5036344"/>
          </a:xfrm>
          <a:prstGeom prst="rect">
            <a:avLst/>
          </a:prstGeom>
        </p:spPr>
      </p:pic>
    </p:spTree>
    <p:extLst>
      <p:ext uri="{BB962C8B-B14F-4D97-AF65-F5344CB8AC3E}">
        <p14:creationId xmlns:p14="http://schemas.microsoft.com/office/powerpoint/2010/main" val="353229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14512" y="6078347"/>
            <a:ext cx="5052788"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84489" y="5194758"/>
            <a:ext cx="6905625" cy="707886"/>
          </a:xfrm>
          <a:prstGeom prst="rect">
            <a:avLst/>
          </a:prstGeom>
          <a:noFill/>
        </p:spPr>
        <p:txBody>
          <a:bodyPr wrap="square" rtlCol="0">
            <a:spAutoFit/>
          </a:bodyPr>
          <a:lstStyle/>
          <a:p>
            <a:r>
              <a:rPr lang="en-US" sz="4000" dirty="0">
                <a:latin typeface="Super Smash TV" panose="00000400000000000000" pitchFamily="2" charset="0"/>
              </a:rPr>
              <a:t>Examples of</a:t>
            </a:r>
          </a:p>
        </p:txBody>
      </p:sp>
      <p:sp>
        <p:nvSpPr>
          <p:cNvPr id="2" name="TextBox 1">
            <a:extLst>
              <a:ext uri="{FF2B5EF4-FFF2-40B4-BE49-F238E27FC236}">
                <a16:creationId xmlns:a16="http://schemas.microsoft.com/office/drawing/2014/main" id="{88CF717E-6AF9-F13A-F69C-726CF920541F}"/>
              </a:ext>
            </a:extLst>
          </p:cNvPr>
          <p:cNvSpPr txBox="1"/>
          <p:nvPr/>
        </p:nvSpPr>
        <p:spPr>
          <a:xfrm>
            <a:off x="70294" y="5475305"/>
            <a:ext cx="6919820" cy="1107996"/>
          </a:xfrm>
          <a:prstGeom prst="rect">
            <a:avLst/>
          </a:prstGeom>
          <a:noFill/>
        </p:spPr>
        <p:txBody>
          <a:bodyPr wrap="square" rtlCol="0">
            <a:spAutoFit/>
          </a:bodyPr>
          <a:lstStyle/>
          <a:p>
            <a:r>
              <a:rPr lang="en-US" sz="6600" dirty="0">
                <a:latin typeface="Super Smash TV" panose="00000400000000000000" pitchFamily="2" charset="0"/>
              </a:rPr>
              <a:t>applications</a:t>
            </a:r>
            <a:endParaRPr lang="en-US" sz="5400" dirty="0">
              <a:latin typeface="Super Smash TV" panose="00000400000000000000" pitchFamily="2" charset="0"/>
            </a:endParaRPr>
          </a:p>
        </p:txBody>
      </p:sp>
      <p:sp>
        <p:nvSpPr>
          <p:cNvPr id="7" name="TextBox 6">
            <a:extLst>
              <a:ext uri="{FF2B5EF4-FFF2-40B4-BE49-F238E27FC236}">
                <a16:creationId xmlns:a16="http://schemas.microsoft.com/office/drawing/2014/main" id="{51ADBC70-BD27-20CB-2A1A-75E56E8E9F04}"/>
              </a:ext>
            </a:extLst>
          </p:cNvPr>
          <p:cNvSpPr txBox="1"/>
          <p:nvPr/>
        </p:nvSpPr>
        <p:spPr>
          <a:xfrm>
            <a:off x="8537871" y="-3342171"/>
            <a:ext cx="6859487" cy="1323439"/>
          </a:xfrm>
          <a:prstGeom prst="rect">
            <a:avLst/>
          </a:prstGeom>
          <a:noFill/>
        </p:spPr>
        <p:txBody>
          <a:bodyPr wrap="square" rtlCol="0">
            <a:spAutoFit/>
          </a:bodyPr>
          <a:lstStyle/>
          <a:p>
            <a:r>
              <a:rPr lang="en-US" sz="4000" dirty="0">
                <a:latin typeface="Super Smash TV" panose="00000400000000000000" pitchFamily="2" charset="0"/>
              </a:rPr>
              <a:t>I thought there </a:t>
            </a:r>
          </a:p>
          <a:p>
            <a:r>
              <a:rPr lang="en-US" sz="4000" dirty="0">
                <a:latin typeface="Super Smash TV" panose="00000400000000000000" pitchFamily="2" charset="0"/>
              </a:rPr>
              <a:t>would be</a:t>
            </a:r>
          </a:p>
        </p:txBody>
      </p:sp>
      <p:sp>
        <p:nvSpPr>
          <p:cNvPr id="8" name="TextBox 7">
            <a:extLst>
              <a:ext uri="{FF2B5EF4-FFF2-40B4-BE49-F238E27FC236}">
                <a16:creationId xmlns:a16="http://schemas.microsoft.com/office/drawing/2014/main" id="{71AB4BB5-45A8-2FC1-79D1-780AAC553364}"/>
              </a:ext>
            </a:extLst>
          </p:cNvPr>
          <p:cNvSpPr txBox="1"/>
          <p:nvPr/>
        </p:nvSpPr>
        <p:spPr>
          <a:xfrm>
            <a:off x="10595429" y="-2832934"/>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4BCB939D-DD04-F1ED-6436-F4663AC6A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5" y="-3062139"/>
            <a:ext cx="3288072" cy="919449"/>
          </a:xfrm>
          <a:prstGeom prst="rect">
            <a:avLst/>
          </a:prstGeom>
        </p:spPr>
      </p:pic>
      <p:sp>
        <p:nvSpPr>
          <p:cNvPr id="10" name="TextBox 9">
            <a:extLst>
              <a:ext uri="{FF2B5EF4-FFF2-40B4-BE49-F238E27FC236}">
                <a16:creationId xmlns:a16="http://schemas.microsoft.com/office/drawing/2014/main" id="{20A8E15A-5AD7-341C-0FCE-9909A134DF5D}"/>
              </a:ext>
            </a:extLst>
          </p:cNvPr>
          <p:cNvSpPr txBox="1"/>
          <p:nvPr/>
        </p:nvSpPr>
        <p:spPr>
          <a:xfrm>
            <a:off x="14512" y="-1995837"/>
            <a:ext cx="8708569" cy="1815882"/>
          </a:xfrm>
          <a:prstGeom prst="rect">
            <a:avLst/>
          </a:prstGeom>
          <a:noFill/>
        </p:spPr>
        <p:txBody>
          <a:bodyPr wrap="square">
            <a:spAutoFit/>
          </a:bodyPr>
          <a:lstStyle/>
          <a:p>
            <a:r>
              <a:rPr lang="en-US" sz="1600" dirty="0">
                <a:latin typeface="OCR A Extended" panose="02010509020102010303" pitchFamily="50" charset="0"/>
              </a:rPr>
              <a:t>Low cost, credit-card sized computer</a:t>
            </a:r>
          </a:p>
          <a:p>
            <a:r>
              <a:rPr lang="en-US" sz="1600" dirty="0">
                <a:latin typeface="OCR A Extended" panose="02010509020102010303" pitchFamily="50" charset="0"/>
              </a:rPr>
              <a:t>Browse web, HD video, spreadsheets, word-processing, light gaming</a:t>
            </a:r>
          </a:p>
          <a:p>
            <a:r>
              <a:rPr lang="en-US" sz="1600" dirty="0">
                <a:latin typeface="OCR A Extended" panose="02010509020102010303" pitchFamily="50" charset="0"/>
              </a:rPr>
              <a:t>HDMI, Ethernet, Headphone/Microphone, USB; keyboard and mouse. </a:t>
            </a:r>
          </a:p>
          <a:p>
            <a:r>
              <a:rPr lang="en-US" sz="1600" dirty="0">
                <a:latin typeface="OCR A Extended" panose="02010509020102010303" pitchFamily="50" charset="0"/>
              </a:rPr>
              <a:t>Capable device that enables exploration of computers</a:t>
            </a:r>
          </a:p>
          <a:p>
            <a:r>
              <a:rPr lang="en-US" sz="1600" dirty="0">
                <a:latin typeface="OCR A Extended" panose="02010509020102010303" pitchFamily="50" charset="0"/>
              </a:rPr>
              <a:t>Can learn how to program in languages like Scratch and Python</a:t>
            </a:r>
          </a:p>
          <a:p>
            <a:r>
              <a:rPr lang="en-US" sz="1600" dirty="0">
                <a:latin typeface="OCR A Extended" panose="02010509020102010303" pitchFamily="50" charset="0"/>
              </a:rPr>
              <a:t>Linux based OS: Raspbian or Raspberry Pi OS.  </a:t>
            </a:r>
          </a:p>
          <a:p>
            <a:r>
              <a:rPr lang="en-US" sz="1600" dirty="0">
                <a:latin typeface="OCR A Extended" panose="02010509020102010303" pitchFamily="50" charset="0"/>
              </a:rPr>
              <a:t>It also has GPIO pins (general purpose in/out) much like the Arduino. </a:t>
            </a:r>
            <a:endParaRPr lang="en-US" sz="1600" b="0" i="0" dirty="0">
              <a:effectLst/>
              <a:latin typeface="OCR A Extended" panose="02010509020102010303" pitchFamily="50" charset="0"/>
            </a:endParaRPr>
          </a:p>
        </p:txBody>
      </p:sp>
      <p:pic>
        <p:nvPicPr>
          <p:cNvPr id="11" name="Picture 2" descr="Introducing PIXEL - Raspberry Pi">
            <a:extLst>
              <a:ext uri="{FF2B5EF4-FFF2-40B4-BE49-F238E27FC236}">
                <a16:creationId xmlns:a16="http://schemas.microsoft.com/office/drawing/2014/main" id="{553F7F9A-A41B-575E-027F-BEE1971C9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115193"/>
            <a:ext cx="6415314" cy="36086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Simple Guide to the Raspberry Pi GPIO Header - Raspberry Pi Spy">
            <a:extLst>
              <a:ext uri="{FF2B5EF4-FFF2-40B4-BE49-F238E27FC236}">
                <a16:creationId xmlns:a16="http://schemas.microsoft.com/office/drawing/2014/main" id="{E86122DC-0D66-606F-EDE2-DDC4E56DA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918374" y="6991235"/>
            <a:ext cx="3608614" cy="36086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ie with a slice missing&#10;&#10;Description automatically generated">
            <a:extLst>
              <a:ext uri="{FF2B5EF4-FFF2-40B4-BE49-F238E27FC236}">
                <a16:creationId xmlns:a16="http://schemas.microsoft.com/office/drawing/2014/main" id="{97BDA03F-2C45-C583-340C-D9555992E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206456">
            <a:off x="-2916108" y="1918690"/>
            <a:ext cx="2947224" cy="2947224"/>
          </a:xfrm>
          <a:prstGeom prst="rect">
            <a:avLst/>
          </a:prstGeom>
        </p:spPr>
      </p:pic>
      <p:pic>
        <p:nvPicPr>
          <p:cNvPr id="20" name="Picture 19" descr="A close up of a circuit board&#10;&#10;Description automatically generated">
            <a:extLst>
              <a:ext uri="{FF2B5EF4-FFF2-40B4-BE49-F238E27FC236}">
                <a16:creationId xmlns:a16="http://schemas.microsoft.com/office/drawing/2014/main" id="{BBA9CB63-7633-969D-2CBF-8F7F5F7468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0535" y="5475305"/>
            <a:ext cx="1551172" cy="1222136"/>
          </a:xfrm>
          <a:prstGeom prst="rect">
            <a:avLst/>
          </a:prstGeom>
        </p:spPr>
      </p:pic>
      <p:pic>
        <p:nvPicPr>
          <p:cNvPr id="25608" name="Picture 8" descr="IoT Wireless Weather Station using Arduino - Hackster.io">
            <a:extLst>
              <a:ext uri="{FF2B5EF4-FFF2-40B4-BE49-F238E27FC236}">
                <a16:creationId xmlns:a16="http://schemas.microsoft.com/office/drawing/2014/main" id="{C36D06E1-328F-EF48-4E43-F232E6529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9312" y="246074"/>
            <a:ext cx="6658070" cy="4995811"/>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Arduino UNO R3 DS Wifi/Bluetooth Robot Car Kit - NaveStar">
            <a:extLst>
              <a:ext uri="{FF2B5EF4-FFF2-40B4-BE49-F238E27FC236}">
                <a16:creationId xmlns:a16="http://schemas.microsoft.com/office/drawing/2014/main" id="{13D481E9-B620-E3E2-65BB-DD4FA3277E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8114" y="-1033237"/>
            <a:ext cx="6935881" cy="69358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hand holding a remote control&#10;&#10;Description automatically generated">
            <a:extLst>
              <a:ext uri="{FF2B5EF4-FFF2-40B4-BE49-F238E27FC236}">
                <a16:creationId xmlns:a16="http://schemas.microsoft.com/office/drawing/2014/main" id="{E734BD0E-CFB7-ADE2-65B3-921BE0D700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1811" y="173896"/>
            <a:ext cx="9793072" cy="5020862"/>
          </a:xfrm>
          <a:prstGeom prst="rect">
            <a:avLst/>
          </a:prstGeom>
        </p:spPr>
      </p:pic>
      <p:pic>
        <p:nvPicPr>
          <p:cNvPr id="3074" name="Picture 2">
            <a:extLst>
              <a:ext uri="{FF2B5EF4-FFF2-40B4-BE49-F238E27FC236}">
                <a16:creationId xmlns:a16="http://schemas.microsoft.com/office/drawing/2014/main" id="{A3460B05-C87F-C86A-9D1D-EA3B61F14C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8206" y="5067211"/>
            <a:ext cx="1892069" cy="167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663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8"/>
                                        </p:tgtEl>
                                        <p:attrNameLst>
                                          <p:attrName>style.visibility</p:attrName>
                                        </p:attrNameLst>
                                      </p:cBhvr>
                                      <p:to>
                                        <p:strVal val="visible"/>
                                      </p:to>
                                    </p:set>
                                    <p:anim calcmode="lin" valueType="num">
                                      <p:cBhvr additive="base">
                                        <p:cTn id="7" dur="500" fill="hold"/>
                                        <p:tgtEl>
                                          <p:spTgt spid="25608"/>
                                        </p:tgtEl>
                                        <p:attrNameLst>
                                          <p:attrName>ppt_x</p:attrName>
                                        </p:attrNameLst>
                                      </p:cBhvr>
                                      <p:tavLst>
                                        <p:tav tm="0">
                                          <p:val>
                                            <p:strVal val="#ppt_x"/>
                                          </p:val>
                                        </p:tav>
                                        <p:tav tm="100000">
                                          <p:val>
                                            <p:strVal val="#ppt_x"/>
                                          </p:val>
                                        </p:tav>
                                      </p:tavLst>
                                    </p:anim>
                                    <p:anim calcmode="lin" valueType="num">
                                      <p:cBhvr additive="base">
                                        <p:cTn id="8" dur="500" fill="hold"/>
                                        <p:tgtEl>
                                          <p:spTgt spid="256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602"/>
                                        </p:tgtEl>
                                        <p:attrNameLst>
                                          <p:attrName>style.visibility</p:attrName>
                                        </p:attrNameLst>
                                      </p:cBhvr>
                                      <p:to>
                                        <p:strVal val="visible"/>
                                      </p:to>
                                    </p:set>
                                    <p:anim calcmode="lin" valueType="num">
                                      <p:cBhvr additive="base">
                                        <p:cTn id="13" dur="500" fill="hold"/>
                                        <p:tgtEl>
                                          <p:spTgt spid="25602"/>
                                        </p:tgtEl>
                                        <p:attrNameLst>
                                          <p:attrName>ppt_x</p:attrName>
                                        </p:attrNameLst>
                                      </p:cBhvr>
                                      <p:tavLst>
                                        <p:tav tm="0">
                                          <p:val>
                                            <p:strVal val="#ppt_x"/>
                                          </p:val>
                                        </p:tav>
                                        <p:tav tm="100000">
                                          <p:val>
                                            <p:strVal val="#ppt_x"/>
                                          </p:val>
                                        </p:tav>
                                      </p:tavLst>
                                    </p:anim>
                                    <p:anim calcmode="lin" valueType="num">
                                      <p:cBhvr additive="base">
                                        <p:cTn id="14" dur="500" fill="hold"/>
                                        <p:tgtEl>
                                          <p:spTgt spid="2560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 calcmode="lin" valueType="num">
                                      <p:cBhvr additive="base">
                                        <p:cTn id="25" dur="500" fill="hold"/>
                                        <p:tgtEl>
                                          <p:spTgt spid="3074"/>
                                        </p:tgtEl>
                                        <p:attrNameLst>
                                          <p:attrName>ppt_x</p:attrName>
                                        </p:attrNameLst>
                                      </p:cBhvr>
                                      <p:tavLst>
                                        <p:tav tm="0">
                                          <p:val>
                                            <p:strVal val="#ppt_x"/>
                                          </p:val>
                                        </p:tav>
                                        <p:tav tm="100000">
                                          <p:val>
                                            <p:strVal val="#ppt_x"/>
                                          </p:val>
                                        </p:tav>
                                      </p:tavLst>
                                    </p:anim>
                                    <p:anim calcmode="lin" valueType="num">
                                      <p:cBhvr additive="base">
                                        <p:cTn id="2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Simple Guide to the Raspberry Pi GPIO Header - Raspberry Pi Spy">
            <a:extLst>
              <a:ext uri="{FF2B5EF4-FFF2-40B4-BE49-F238E27FC236}">
                <a16:creationId xmlns:a16="http://schemas.microsoft.com/office/drawing/2014/main" id="{54CB5D98-5653-050A-18D9-C90C64D744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710"/>
          <a:stretch/>
        </p:blipFill>
        <p:spPr bwMode="auto">
          <a:xfrm>
            <a:off x="-212660" y="570995"/>
            <a:ext cx="8803708" cy="58359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rot="10800000">
            <a:off x="10595429" y="994040"/>
            <a:ext cx="1596569" cy="539486"/>
          </a:xfrm>
          <a:prstGeom prst="rect">
            <a:avLst/>
          </a:prstGeom>
          <a:solidFill>
            <a:srgbClr val="C51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8537871" y="-83707"/>
            <a:ext cx="6859487" cy="1323439"/>
          </a:xfrm>
          <a:prstGeom prst="rect">
            <a:avLst/>
          </a:prstGeom>
          <a:noFill/>
        </p:spPr>
        <p:txBody>
          <a:bodyPr wrap="square" rtlCol="0">
            <a:spAutoFit/>
          </a:bodyPr>
          <a:lstStyle/>
          <a:p>
            <a:r>
              <a:rPr lang="en-US" sz="4000" dirty="0">
                <a:latin typeface="Super Smash TV" panose="00000400000000000000" pitchFamily="2" charset="0"/>
              </a:rPr>
              <a:t>I thought there </a:t>
            </a:r>
          </a:p>
          <a:p>
            <a:r>
              <a:rPr lang="en-US" sz="4000" dirty="0">
                <a:latin typeface="Super Smash TV" panose="00000400000000000000" pitchFamily="2" charset="0"/>
              </a:rPr>
              <a:t>would be</a:t>
            </a:r>
          </a:p>
        </p:txBody>
      </p:sp>
      <p:sp>
        <p:nvSpPr>
          <p:cNvPr id="2" name="TextBox 1">
            <a:extLst>
              <a:ext uri="{FF2B5EF4-FFF2-40B4-BE49-F238E27FC236}">
                <a16:creationId xmlns:a16="http://schemas.microsoft.com/office/drawing/2014/main" id="{88CF717E-6AF9-F13A-F69C-726CF920541F}"/>
              </a:ext>
            </a:extLst>
          </p:cNvPr>
          <p:cNvSpPr txBox="1"/>
          <p:nvPr/>
        </p:nvSpPr>
        <p:spPr>
          <a:xfrm>
            <a:off x="10595429" y="425530"/>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F83CDE3F-8DD0-42EE-80A5-CD5AC9BFF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717" y="4926695"/>
            <a:ext cx="3288072" cy="919449"/>
          </a:xfrm>
          <a:prstGeom prst="rect">
            <a:avLst/>
          </a:prstGeom>
        </p:spPr>
      </p:pic>
      <p:pic>
        <p:nvPicPr>
          <p:cNvPr id="19" name="Picture 18" descr="A close up of a circuit board&#10;&#10;Description automatically generated">
            <a:extLst>
              <a:ext uri="{FF2B5EF4-FFF2-40B4-BE49-F238E27FC236}">
                <a16:creationId xmlns:a16="http://schemas.microsoft.com/office/drawing/2014/main" id="{246FA0A1-D52D-BA96-9EC5-13856EAF3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7014" y="432973"/>
            <a:ext cx="7834479" cy="6172619"/>
          </a:xfrm>
          <a:prstGeom prst="rect">
            <a:avLst/>
          </a:prstGeom>
        </p:spPr>
      </p:pic>
      <p:pic>
        <p:nvPicPr>
          <p:cNvPr id="28" name="Picture 27" descr="A pie with a slice missing&#10;&#10;Description automatically generated">
            <a:extLst>
              <a:ext uri="{FF2B5EF4-FFF2-40B4-BE49-F238E27FC236}">
                <a16:creationId xmlns:a16="http://schemas.microsoft.com/office/drawing/2014/main" id="{5E9A51A1-E153-42D7-CEC9-3BA892D61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2492" y="1918690"/>
            <a:ext cx="2947224" cy="2947224"/>
          </a:xfrm>
          <a:prstGeom prst="rect">
            <a:avLst/>
          </a:prstGeom>
        </p:spPr>
      </p:pic>
      <p:sp>
        <p:nvSpPr>
          <p:cNvPr id="30" name="TextBox 29">
            <a:extLst>
              <a:ext uri="{FF2B5EF4-FFF2-40B4-BE49-F238E27FC236}">
                <a16:creationId xmlns:a16="http://schemas.microsoft.com/office/drawing/2014/main" id="{604A46B0-E8D8-995A-7F65-A7D83F63952A}"/>
              </a:ext>
            </a:extLst>
          </p:cNvPr>
          <p:cNvSpPr txBox="1"/>
          <p:nvPr/>
        </p:nvSpPr>
        <p:spPr>
          <a:xfrm rot="10800000">
            <a:off x="-4354288" y="-2277760"/>
            <a:ext cx="11783788"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OCR A Extended" panose="02010509020102010303" pitchFamily="50" charset="0"/>
              </a:rPr>
              <a:t>Inexpensive computer the size of a credit card</a:t>
            </a:r>
          </a:p>
          <a:p>
            <a:pPr marL="285750" indent="-285750">
              <a:buFont typeface="Arial" panose="020B0604020202020204" pitchFamily="34" charset="0"/>
              <a:buChar char="•"/>
            </a:pPr>
            <a:r>
              <a:rPr lang="en-US" dirty="0">
                <a:latin typeface="OCR A Extended" panose="02010509020102010303" pitchFamily="50" charset="0"/>
              </a:rPr>
              <a:t>Browse web / HD video / Spreadsheets / Word-Processing / Light Gaming</a:t>
            </a:r>
          </a:p>
          <a:p>
            <a:pPr marL="285750" indent="-285750">
              <a:buFont typeface="Arial" panose="020B0604020202020204" pitchFamily="34" charset="0"/>
              <a:buChar char="•"/>
            </a:pPr>
            <a:r>
              <a:rPr lang="en-US" dirty="0">
                <a:latin typeface="OCR A Extended" panose="02010509020102010303" pitchFamily="50" charset="0"/>
              </a:rPr>
              <a:t>HDMI / Ethernet / Headphone / Microphone / USB / Keyboard + Mouse</a:t>
            </a:r>
          </a:p>
          <a:p>
            <a:pPr marL="285750" indent="-285750">
              <a:buFont typeface="Arial" panose="020B0604020202020204" pitchFamily="34" charset="0"/>
              <a:buChar char="•"/>
            </a:pPr>
            <a:r>
              <a:rPr lang="en-US" dirty="0">
                <a:latin typeface="OCR A Extended" panose="02010509020102010303" pitchFamily="50" charset="0"/>
              </a:rPr>
              <a:t>Capable device that enables exploration of computers</a:t>
            </a:r>
          </a:p>
          <a:p>
            <a:pPr marL="285750" indent="-285750">
              <a:buFont typeface="Arial" panose="020B0604020202020204" pitchFamily="34" charset="0"/>
              <a:buChar char="•"/>
            </a:pPr>
            <a:r>
              <a:rPr lang="en-US" dirty="0">
                <a:latin typeface="OCR A Extended" panose="02010509020102010303" pitchFamily="50" charset="0"/>
              </a:rPr>
              <a:t>Can learn how to program in languages like Scratch and Python</a:t>
            </a:r>
          </a:p>
          <a:p>
            <a:pPr marL="285750" indent="-285750">
              <a:buFont typeface="Arial" panose="020B0604020202020204" pitchFamily="34" charset="0"/>
              <a:buChar char="•"/>
            </a:pPr>
            <a:r>
              <a:rPr lang="en-US" dirty="0">
                <a:latin typeface="OCR A Extended" panose="02010509020102010303" pitchFamily="50" charset="0"/>
              </a:rPr>
              <a:t>Linux based OS: Raspbian or Raspberry Pi OS.  </a:t>
            </a:r>
          </a:p>
          <a:p>
            <a:pPr marL="285750" indent="-285750">
              <a:buFont typeface="Arial" panose="020B0604020202020204" pitchFamily="34" charset="0"/>
              <a:buChar char="•"/>
            </a:pPr>
            <a:r>
              <a:rPr lang="en-US" dirty="0">
                <a:latin typeface="OCR A Extended" panose="02010509020102010303" pitchFamily="50" charset="0"/>
              </a:rPr>
              <a:t>It also has GPIO pins (general purpose in/out) much like the Arduino </a:t>
            </a:r>
            <a:endParaRPr lang="en-US" b="0" i="0" dirty="0">
              <a:effectLst/>
              <a:latin typeface="OCR A Extended" panose="02010509020102010303" pitchFamily="50" charset="0"/>
            </a:endParaRPr>
          </a:p>
        </p:txBody>
      </p:sp>
      <p:pic>
        <p:nvPicPr>
          <p:cNvPr id="31" name="Picture 2" descr="Introducing PIXEL - Raspberry Pi">
            <a:extLst>
              <a:ext uri="{FF2B5EF4-FFF2-40B4-BE49-F238E27FC236}">
                <a16:creationId xmlns:a16="http://schemas.microsoft.com/office/drawing/2014/main" id="{C0BA3E24-4635-283E-BD17-EF4FB7220B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660" y="7134499"/>
            <a:ext cx="838116" cy="47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51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Simple Guide to the Raspberry Pi GPIO Header - Raspberry Pi Spy">
            <a:extLst>
              <a:ext uri="{FF2B5EF4-FFF2-40B4-BE49-F238E27FC236}">
                <a16:creationId xmlns:a16="http://schemas.microsoft.com/office/drawing/2014/main" id="{54CB5D98-5653-050A-18D9-C90C64D74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25422" y="3619500"/>
            <a:ext cx="3090518" cy="30905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rot="10800000">
            <a:off x="10595429" y="994040"/>
            <a:ext cx="1596569" cy="539486"/>
          </a:xfrm>
          <a:prstGeom prst="rect">
            <a:avLst/>
          </a:prstGeom>
          <a:solidFill>
            <a:srgbClr val="C51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9442395" y="-60812"/>
            <a:ext cx="2316014" cy="1323439"/>
          </a:xfrm>
          <a:prstGeom prst="rect">
            <a:avLst/>
          </a:prstGeom>
          <a:noFill/>
        </p:spPr>
        <p:txBody>
          <a:bodyPr wrap="square" rtlCol="0">
            <a:spAutoFit/>
          </a:bodyPr>
          <a:lstStyle/>
          <a:p>
            <a:r>
              <a:rPr lang="en-US" sz="4000" dirty="0">
                <a:latin typeface="Super Smash TV" panose="00000400000000000000" pitchFamily="2" charset="0"/>
              </a:rPr>
              <a:t>What even is a</a:t>
            </a:r>
          </a:p>
        </p:txBody>
      </p:sp>
      <p:sp>
        <p:nvSpPr>
          <p:cNvPr id="2" name="TextBox 1">
            <a:extLst>
              <a:ext uri="{FF2B5EF4-FFF2-40B4-BE49-F238E27FC236}">
                <a16:creationId xmlns:a16="http://schemas.microsoft.com/office/drawing/2014/main" id="{88CF717E-6AF9-F13A-F69C-726CF920541F}"/>
              </a:ext>
            </a:extLst>
          </p:cNvPr>
          <p:cNvSpPr txBox="1"/>
          <p:nvPr/>
        </p:nvSpPr>
        <p:spPr>
          <a:xfrm>
            <a:off x="10595429" y="425530"/>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F83CDE3F-8DD0-42EE-80A5-CD5AC9BFFC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85" y="196325"/>
            <a:ext cx="3288072" cy="919449"/>
          </a:xfrm>
          <a:prstGeom prst="rect">
            <a:avLst/>
          </a:prstGeom>
        </p:spPr>
      </p:pic>
      <p:sp>
        <p:nvSpPr>
          <p:cNvPr id="17" name="TextBox 16">
            <a:extLst>
              <a:ext uri="{FF2B5EF4-FFF2-40B4-BE49-F238E27FC236}">
                <a16:creationId xmlns:a16="http://schemas.microsoft.com/office/drawing/2014/main" id="{70076F39-6090-6D5E-2D0F-020343CCF456}"/>
              </a:ext>
            </a:extLst>
          </p:cNvPr>
          <p:cNvSpPr txBox="1"/>
          <p:nvPr/>
        </p:nvSpPr>
        <p:spPr>
          <a:xfrm>
            <a:off x="14512" y="1262627"/>
            <a:ext cx="11783788"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OCR A Extended" panose="02010509020102010303" pitchFamily="50" charset="0"/>
              </a:rPr>
              <a:t>Inexpensive computer the size of a credit card</a:t>
            </a:r>
          </a:p>
          <a:p>
            <a:pPr marL="285750" indent="-285750">
              <a:buFont typeface="Arial" panose="020B0604020202020204" pitchFamily="34" charset="0"/>
              <a:buChar char="•"/>
            </a:pPr>
            <a:r>
              <a:rPr lang="en-US" dirty="0">
                <a:latin typeface="OCR A Extended" panose="02010509020102010303" pitchFamily="50" charset="0"/>
              </a:rPr>
              <a:t>Browse web / HD video / Spreadsheets / Word-Processing / Light Gaming</a:t>
            </a:r>
          </a:p>
          <a:p>
            <a:pPr marL="285750" indent="-285750">
              <a:buFont typeface="Arial" panose="020B0604020202020204" pitchFamily="34" charset="0"/>
              <a:buChar char="•"/>
            </a:pPr>
            <a:r>
              <a:rPr lang="en-US" dirty="0">
                <a:latin typeface="OCR A Extended" panose="02010509020102010303" pitchFamily="50" charset="0"/>
              </a:rPr>
              <a:t>HDMI / Ethernet / Headphone / Microphone / USB / Keyboard + Mouse</a:t>
            </a:r>
          </a:p>
          <a:p>
            <a:pPr marL="285750" indent="-285750">
              <a:buFont typeface="Arial" panose="020B0604020202020204" pitchFamily="34" charset="0"/>
              <a:buChar char="•"/>
            </a:pPr>
            <a:r>
              <a:rPr lang="en-US" dirty="0">
                <a:latin typeface="OCR A Extended" panose="02010509020102010303" pitchFamily="50" charset="0"/>
              </a:rPr>
              <a:t>Capable device that enables exploration of computers</a:t>
            </a:r>
          </a:p>
          <a:p>
            <a:pPr marL="285750" indent="-285750">
              <a:buFont typeface="Arial" panose="020B0604020202020204" pitchFamily="34" charset="0"/>
              <a:buChar char="•"/>
            </a:pPr>
            <a:r>
              <a:rPr lang="en-US" dirty="0">
                <a:latin typeface="OCR A Extended" panose="02010509020102010303" pitchFamily="50" charset="0"/>
              </a:rPr>
              <a:t>Can learn how to program in languages like Scratch and Python</a:t>
            </a:r>
          </a:p>
          <a:p>
            <a:pPr marL="285750" indent="-285750">
              <a:buFont typeface="Arial" panose="020B0604020202020204" pitchFamily="34" charset="0"/>
              <a:buChar char="•"/>
            </a:pPr>
            <a:r>
              <a:rPr lang="en-US" dirty="0">
                <a:latin typeface="OCR A Extended" panose="02010509020102010303" pitchFamily="50" charset="0"/>
              </a:rPr>
              <a:t>Linux based OS: Raspbian or Raspberry Pi OS.  </a:t>
            </a:r>
          </a:p>
          <a:p>
            <a:pPr marL="285750" indent="-285750">
              <a:buFont typeface="Arial" panose="020B0604020202020204" pitchFamily="34" charset="0"/>
              <a:buChar char="•"/>
            </a:pPr>
            <a:r>
              <a:rPr lang="en-US" dirty="0">
                <a:latin typeface="OCR A Extended" panose="02010509020102010303" pitchFamily="50" charset="0"/>
              </a:rPr>
              <a:t>It also has GPIO pins (general purpose in/out) much like the Arduino </a:t>
            </a:r>
            <a:endParaRPr lang="en-US" b="0" i="0" dirty="0">
              <a:effectLst/>
              <a:latin typeface="OCR A Extended" panose="02010509020102010303" pitchFamily="50" charset="0"/>
            </a:endParaRPr>
          </a:p>
        </p:txBody>
      </p:sp>
      <p:pic>
        <p:nvPicPr>
          <p:cNvPr id="24578" name="Picture 2" descr="Introducing PIXEL - Raspberry Pi">
            <a:extLst>
              <a:ext uri="{FF2B5EF4-FFF2-40B4-BE49-F238E27FC236}">
                <a16:creationId xmlns:a16="http://schemas.microsoft.com/office/drawing/2014/main" id="{444FBB24-CE73-CDBE-6614-570AF5EB0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08" y="3619500"/>
            <a:ext cx="5003800" cy="2814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e with a slice missing&#10;&#10;Description automatically generated">
            <a:extLst>
              <a:ext uri="{FF2B5EF4-FFF2-40B4-BE49-F238E27FC236}">
                <a16:creationId xmlns:a16="http://schemas.microsoft.com/office/drawing/2014/main" id="{4DAF7030-DBE8-901A-9628-C8221076A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40031">
            <a:off x="6971789" y="40707"/>
            <a:ext cx="1074608" cy="1074608"/>
          </a:xfrm>
          <a:prstGeom prst="rect">
            <a:avLst/>
          </a:prstGeom>
        </p:spPr>
      </p:pic>
      <p:pic>
        <p:nvPicPr>
          <p:cNvPr id="9" name="Picture 8" descr="A pie in a tin pan&#10;&#10;Description automatically generated">
            <a:extLst>
              <a:ext uri="{FF2B5EF4-FFF2-40B4-BE49-F238E27FC236}">
                <a16:creationId xmlns:a16="http://schemas.microsoft.com/office/drawing/2014/main" id="{DEAEEC7A-5B35-A21E-8022-5363D62967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720435">
            <a:off x="-1783677" y="195309"/>
            <a:ext cx="1538514" cy="1542361"/>
          </a:xfrm>
          <a:prstGeom prst="rect">
            <a:avLst/>
          </a:prstGeom>
        </p:spPr>
      </p:pic>
      <p:sp>
        <p:nvSpPr>
          <p:cNvPr id="10" name="TextBox 9">
            <a:extLst>
              <a:ext uri="{FF2B5EF4-FFF2-40B4-BE49-F238E27FC236}">
                <a16:creationId xmlns:a16="http://schemas.microsoft.com/office/drawing/2014/main" id="{78FF645D-C0A6-A5E3-FB4E-190E4E31B4F0}"/>
              </a:ext>
            </a:extLst>
          </p:cNvPr>
          <p:cNvSpPr txBox="1"/>
          <p:nvPr/>
        </p:nvSpPr>
        <p:spPr>
          <a:xfrm>
            <a:off x="-1828799" y="0"/>
            <a:ext cx="6859487" cy="707886"/>
          </a:xfrm>
          <a:prstGeom prst="rect">
            <a:avLst/>
          </a:prstGeom>
          <a:noFill/>
        </p:spPr>
        <p:txBody>
          <a:bodyPr wrap="square" rtlCol="0">
            <a:spAutoFit/>
          </a:bodyPr>
          <a:lstStyle/>
          <a:p>
            <a:r>
              <a:rPr lang="en-US" sz="4000" dirty="0">
                <a:latin typeface="Super Smash TV" panose="00000400000000000000" pitchFamily="2" charset="0"/>
              </a:rPr>
              <a:t>Why no</a:t>
            </a:r>
          </a:p>
        </p:txBody>
      </p:sp>
    </p:spTree>
    <p:extLst>
      <p:ext uri="{BB962C8B-B14F-4D97-AF65-F5344CB8AC3E}">
        <p14:creationId xmlns:p14="http://schemas.microsoft.com/office/powerpoint/2010/main" val="2926498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850350"/>
            <a:ext cx="1538514" cy="539486"/>
          </a:xfrm>
          <a:prstGeom prst="rect">
            <a:avLst/>
          </a:prstGeom>
          <a:solidFill>
            <a:srgbClr val="C51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0" y="0"/>
            <a:ext cx="6859487" cy="707886"/>
          </a:xfrm>
          <a:prstGeom prst="rect">
            <a:avLst/>
          </a:prstGeom>
          <a:noFill/>
        </p:spPr>
        <p:txBody>
          <a:bodyPr wrap="square" rtlCol="0">
            <a:spAutoFit/>
          </a:bodyPr>
          <a:lstStyle/>
          <a:p>
            <a:r>
              <a:rPr lang="en-US" sz="4000" dirty="0">
                <a:latin typeface="Super Smash TV" panose="00000400000000000000" pitchFamily="2" charset="0"/>
              </a:rPr>
              <a:t>Why no</a:t>
            </a:r>
          </a:p>
        </p:txBody>
      </p:sp>
      <p:sp>
        <p:nvSpPr>
          <p:cNvPr id="2" name="TextBox 1">
            <a:extLst>
              <a:ext uri="{FF2B5EF4-FFF2-40B4-BE49-F238E27FC236}">
                <a16:creationId xmlns:a16="http://schemas.microsoft.com/office/drawing/2014/main" id="{88CF717E-6AF9-F13A-F69C-726CF920541F}"/>
              </a:ext>
            </a:extLst>
          </p:cNvPr>
          <p:cNvSpPr txBox="1"/>
          <p:nvPr/>
        </p:nvSpPr>
        <p:spPr>
          <a:xfrm>
            <a:off x="14514" y="262986"/>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sp>
        <p:nvSpPr>
          <p:cNvPr id="17" name="TextBox 16">
            <a:extLst>
              <a:ext uri="{FF2B5EF4-FFF2-40B4-BE49-F238E27FC236}">
                <a16:creationId xmlns:a16="http://schemas.microsoft.com/office/drawing/2014/main" id="{70076F39-6090-6D5E-2D0F-020343CCF456}"/>
              </a:ext>
            </a:extLst>
          </p:cNvPr>
          <p:cNvSpPr txBox="1"/>
          <p:nvPr/>
        </p:nvSpPr>
        <p:spPr>
          <a:xfrm>
            <a:off x="14514" y="1412719"/>
            <a:ext cx="6859487" cy="5078313"/>
          </a:xfrm>
          <a:prstGeom prst="rect">
            <a:avLst/>
          </a:prstGeom>
          <a:noFill/>
        </p:spPr>
        <p:txBody>
          <a:bodyPr wrap="square">
            <a:spAutoFit/>
          </a:bodyPr>
          <a:lstStyle/>
          <a:p>
            <a:r>
              <a:rPr lang="en-US" b="1" dirty="0">
                <a:latin typeface="OCR A Extended" panose="02010509020102010303" pitchFamily="50" charset="0"/>
              </a:rPr>
              <a:t>Computing Power: </a:t>
            </a:r>
            <a:r>
              <a:rPr lang="en-US" dirty="0">
                <a:latin typeface="OCR A Extended" panose="02010509020102010303" pitchFamily="50" charset="0"/>
              </a:rPr>
              <a:t>RPI is a full computer with an OS, Arduino is a microcontroller for specific tasks.</a:t>
            </a:r>
          </a:p>
          <a:p>
            <a:endParaRPr lang="en-US" dirty="0">
              <a:latin typeface="OCR A Extended" panose="02010509020102010303" pitchFamily="50" charset="0"/>
            </a:endParaRPr>
          </a:p>
          <a:p>
            <a:r>
              <a:rPr lang="en-US" b="1" dirty="0">
                <a:latin typeface="OCR A Extended" panose="02010509020102010303" pitchFamily="50" charset="0"/>
              </a:rPr>
              <a:t>Power Consumption: </a:t>
            </a:r>
            <a:r>
              <a:rPr lang="en-US" dirty="0">
                <a:latin typeface="OCR A Extended" panose="02010509020102010303" pitchFamily="50" charset="0"/>
              </a:rPr>
              <a:t>RPI requires more power and usually a dedicated supply, while Arduino is more energy-efficient.</a:t>
            </a:r>
          </a:p>
          <a:p>
            <a:endParaRPr lang="en-US" dirty="0">
              <a:latin typeface="OCR A Extended" panose="02010509020102010303" pitchFamily="50" charset="0"/>
            </a:endParaRPr>
          </a:p>
          <a:p>
            <a:r>
              <a:rPr lang="en-US" b="1" dirty="0">
                <a:latin typeface="OCR A Extended" panose="02010509020102010303" pitchFamily="50" charset="0"/>
              </a:rPr>
              <a:t>Programming: </a:t>
            </a:r>
            <a:r>
              <a:rPr lang="en-US" dirty="0">
                <a:latin typeface="OCR A Extended" panose="02010509020102010303" pitchFamily="50" charset="0"/>
              </a:rPr>
              <a:t>RPI supports multiple high-level languages; Arduino primarily uses C/C++ and a specific IDE.</a:t>
            </a:r>
          </a:p>
          <a:p>
            <a:endParaRPr lang="en-US" dirty="0">
              <a:latin typeface="OCR A Extended" panose="02010509020102010303" pitchFamily="50" charset="0"/>
            </a:endParaRPr>
          </a:p>
          <a:p>
            <a:r>
              <a:rPr lang="en-US" b="1" dirty="0">
                <a:latin typeface="OCR A Extended" panose="02010509020102010303" pitchFamily="50" charset="0"/>
              </a:rPr>
              <a:t>I/O Capabilities: </a:t>
            </a:r>
            <a:r>
              <a:rPr lang="en-US" dirty="0">
                <a:latin typeface="OCR A Extended" panose="02010509020102010303" pitchFamily="50" charset="0"/>
              </a:rPr>
              <a:t>RPI offers diverse I/O like HDMI and USB, Arduino mainly has analog and digital pins.</a:t>
            </a:r>
          </a:p>
          <a:p>
            <a:endParaRPr lang="en-US" dirty="0">
              <a:latin typeface="OCR A Extended" panose="02010509020102010303" pitchFamily="50" charset="0"/>
            </a:endParaRPr>
          </a:p>
          <a:p>
            <a:r>
              <a:rPr lang="en-US" b="1" dirty="0">
                <a:latin typeface="OCR A Extended" panose="02010509020102010303" pitchFamily="50" charset="0"/>
              </a:rPr>
              <a:t>Complexity: </a:t>
            </a:r>
            <a:r>
              <a:rPr lang="en-US" dirty="0">
                <a:latin typeface="OCR A Extended" panose="02010509020102010303" pitchFamily="50" charset="0"/>
              </a:rPr>
              <a:t>RPI is more complex but versatile; Arduino is simpler and easier for beginners.</a:t>
            </a:r>
            <a:endParaRPr lang="en-US" b="0" i="0" dirty="0">
              <a:effectLst/>
              <a:latin typeface="OCR A Extended" panose="02010509020102010303" pitchFamily="50" charset="0"/>
            </a:endParaRPr>
          </a:p>
        </p:txBody>
      </p:sp>
      <p:pic>
        <p:nvPicPr>
          <p:cNvPr id="25602" name="Picture 2" descr="Arduino vs Raspberry Pi">
            <a:extLst>
              <a:ext uri="{FF2B5EF4-FFF2-40B4-BE49-F238E27FC236}">
                <a16:creationId xmlns:a16="http://schemas.microsoft.com/office/drawing/2014/main" id="{F35DCDC1-EAED-E3DF-F3D0-A9AAEDCEE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346" y="2050144"/>
            <a:ext cx="5475871" cy="33951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e with a slice missing&#10;&#10;Description automatically generated">
            <a:extLst>
              <a:ext uri="{FF2B5EF4-FFF2-40B4-BE49-F238E27FC236}">
                <a16:creationId xmlns:a16="http://schemas.microsoft.com/office/drawing/2014/main" id="{F89AE6C4-D7AA-8E09-6734-4E3C15A15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25661">
            <a:off x="-1519075" y="40707"/>
            <a:ext cx="1074608" cy="1074608"/>
          </a:xfrm>
          <a:prstGeom prst="rect">
            <a:avLst/>
          </a:prstGeom>
        </p:spPr>
      </p:pic>
      <p:pic>
        <p:nvPicPr>
          <p:cNvPr id="6" name="Picture 5" descr="A pie in a tin pan&#10;&#10;Description automatically generated">
            <a:extLst>
              <a:ext uri="{FF2B5EF4-FFF2-40B4-BE49-F238E27FC236}">
                <a16:creationId xmlns:a16="http://schemas.microsoft.com/office/drawing/2014/main" id="{92789F7E-07E1-1DB6-60E2-AB90138E8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3330" y="39585"/>
            <a:ext cx="1538514" cy="1542361"/>
          </a:xfrm>
          <a:prstGeom prst="rect">
            <a:avLst/>
          </a:prstGeom>
        </p:spPr>
      </p:pic>
      <p:sp>
        <p:nvSpPr>
          <p:cNvPr id="7" name="TextBox 6">
            <a:extLst>
              <a:ext uri="{FF2B5EF4-FFF2-40B4-BE49-F238E27FC236}">
                <a16:creationId xmlns:a16="http://schemas.microsoft.com/office/drawing/2014/main" id="{9B16C4A0-DF58-9E1F-389E-2822ED25726C}"/>
              </a:ext>
            </a:extLst>
          </p:cNvPr>
          <p:cNvSpPr txBox="1"/>
          <p:nvPr/>
        </p:nvSpPr>
        <p:spPr>
          <a:xfrm>
            <a:off x="12500604" y="258604"/>
            <a:ext cx="5146469" cy="707886"/>
          </a:xfrm>
          <a:prstGeom prst="rect">
            <a:avLst/>
          </a:prstGeom>
          <a:noFill/>
        </p:spPr>
        <p:txBody>
          <a:bodyPr wrap="square" rtlCol="0">
            <a:spAutoFit/>
          </a:bodyPr>
          <a:lstStyle/>
          <a:p>
            <a:r>
              <a:rPr lang="en-US" sz="4000" dirty="0">
                <a:latin typeface="Super Smash TV" panose="00000400000000000000" pitchFamily="2" charset="0"/>
              </a:rPr>
              <a:t>What’s a</a:t>
            </a:r>
          </a:p>
        </p:txBody>
      </p:sp>
      <p:pic>
        <p:nvPicPr>
          <p:cNvPr id="4098" name="Picture 2" descr="In SF Bay, towing ultralarge ships with little tugboats - CNET">
            <a:extLst>
              <a:ext uri="{FF2B5EF4-FFF2-40B4-BE49-F238E27FC236}">
                <a16:creationId xmlns:a16="http://schemas.microsoft.com/office/drawing/2014/main" id="{13D75263-F718-A2F0-2CA5-4912F2C40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57408"/>
            <a:ext cx="12192001" cy="8098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8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randombar(horizont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4098"/>
                                        </p:tgtEl>
                                      </p:cBhvr>
                                    </p:animEffect>
                                    <p:set>
                                      <p:cBhvr>
                                        <p:cTn id="12"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rduino vs Raspberry Pi">
            <a:extLst>
              <a:ext uri="{FF2B5EF4-FFF2-40B4-BE49-F238E27FC236}">
                <a16:creationId xmlns:a16="http://schemas.microsoft.com/office/drawing/2014/main" id="{5C548668-0BDE-AC96-1B8C-27AAD7EC207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0821" b="44531"/>
          <a:stretch/>
        </p:blipFill>
        <p:spPr bwMode="auto">
          <a:xfrm>
            <a:off x="1775918" y="1144446"/>
            <a:ext cx="6716234" cy="469671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1C6A3AD7-E7A7-E569-2469-ADAD419318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986" r="3806"/>
          <a:stretch/>
        </p:blipFill>
        <p:spPr bwMode="auto">
          <a:xfrm>
            <a:off x="360540" y="-319315"/>
            <a:ext cx="10529529" cy="7293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rduino vs Raspberry Pi">
            <a:extLst>
              <a:ext uri="{FF2B5EF4-FFF2-40B4-BE49-F238E27FC236}">
                <a16:creationId xmlns:a16="http://schemas.microsoft.com/office/drawing/2014/main" id="{8932EFE8-85F7-537A-C51E-ED589D6E3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8675" y="1401215"/>
            <a:ext cx="5475871" cy="33951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A1C000C-52BD-AA98-7A59-0AFC18C75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21" y="7214187"/>
            <a:ext cx="12237821" cy="57512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e in a tin pan&#10;&#10;Description automatically generated">
            <a:extLst>
              <a:ext uri="{FF2B5EF4-FFF2-40B4-BE49-F238E27FC236}">
                <a16:creationId xmlns:a16="http://schemas.microsoft.com/office/drawing/2014/main" id="{78CEA831-5C2C-4EDB-03E6-5A4BE6256E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581454">
            <a:off x="12823530" y="39585"/>
            <a:ext cx="1538514" cy="1542361"/>
          </a:xfrm>
          <a:prstGeom prst="rect">
            <a:avLst/>
          </a:prstGeom>
        </p:spPr>
      </p:pic>
      <p:sp>
        <p:nvSpPr>
          <p:cNvPr id="8" name="Rectangle 7">
            <a:extLst>
              <a:ext uri="{FF2B5EF4-FFF2-40B4-BE49-F238E27FC236}">
                <a16:creationId xmlns:a16="http://schemas.microsoft.com/office/drawing/2014/main" id="{A7E08398-9A9A-38DD-D591-639CF2D7E51F}"/>
              </a:ext>
            </a:extLst>
          </p:cNvPr>
          <p:cNvSpPr/>
          <p:nvPr/>
        </p:nvSpPr>
        <p:spPr>
          <a:xfrm rot="10800000" flipH="1">
            <a:off x="8613323" y="2622323"/>
            <a:ext cx="3575891" cy="539486"/>
          </a:xfrm>
          <a:prstGeom prst="rect">
            <a:avLst/>
          </a:prstGeom>
          <a:solidFill>
            <a:srgbClr val="0181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EFD431A-8002-6B92-447B-76BE8EEC5CEC}"/>
              </a:ext>
            </a:extLst>
          </p:cNvPr>
          <p:cNvSpPr txBox="1"/>
          <p:nvPr/>
        </p:nvSpPr>
        <p:spPr>
          <a:xfrm>
            <a:off x="10203544" y="1771973"/>
            <a:ext cx="7306644" cy="707886"/>
          </a:xfrm>
          <a:prstGeom prst="rect">
            <a:avLst/>
          </a:prstGeom>
          <a:noFill/>
        </p:spPr>
        <p:txBody>
          <a:bodyPr wrap="square" rtlCol="0">
            <a:spAutoFit/>
          </a:bodyPr>
          <a:lstStyle/>
          <a:p>
            <a:r>
              <a:rPr lang="en-US" sz="4000" dirty="0">
                <a:latin typeface="Super Smash TV" panose="00000400000000000000" pitchFamily="2" charset="0"/>
              </a:rPr>
              <a:t>Getting</a:t>
            </a:r>
          </a:p>
        </p:txBody>
      </p:sp>
      <p:sp>
        <p:nvSpPr>
          <p:cNvPr id="12" name="TextBox 11">
            <a:extLst>
              <a:ext uri="{FF2B5EF4-FFF2-40B4-BE49-F238E27FC236}">
                <a16:creationId xmlns:a16="http://schemas.microsoft.com/office/drawing/2014/main" id="{26955ABF-537E-19EE-846C-B57101E65B75}"/>
              </a:ext>
            </a:extLst>
          </p:cNvPr>
          <p:cNvSpPr txBox="1"/>
          <p:nvPr/>
        </p:nvSpPr>
        <p:spPr>
          <a:xfrm>
            <a:off x="8613323" y="1997093"/>
            <a:ext cx="3455287" cy="1107996"/>
          </a:xfrm>
          <a:prstGeom prst="rect">
            <a:avLst/>
          </a:prstGeom>
          <a:noFill/>
        </p:spPr>
        <p:txBody>
          <a:bodyPr wrap="square" rtlCol="0">
            <a:spAutoFit/>
          </a:bodyPr>
          <a:lstStyle/>
          <a:p>
            <a:r>
              <a:rPr lang="en-US" sz="6600" dirty="0">
                <a:latin typeface="Super Smash TV" panose="00000400000000000000" pitchFamily="2" charset="0"/>
              </a:rPr>
              <a:t>Familiar</a:t>
            </a:r>
            <a:endParaRPr lang="en-US" sz="5400" dirty="0">
              <a:latin typeface="Super Smash TV" panose="00000400000000000000" pitchFamily="2" charset="0"/>
            </a:endParaRPr>
          </a:p>
        </p:txBody>
      </p:sp>
      <p:pic>
        <p:nvPicPr>
          <p:cNvPr id="7" name="Picture 6">
            <a:extLst>
              <a:ext uri="{FF2B5EF4-FFF2-40B4-BE49-F238E27FC236}">
                <a16:creationId xmlns:a16="http://schemas.microsoft.com/office/drawing/2014/main" id="{F1082CE6-C952-BA23-8BD0-FBFFDF347AEA}"/>
              </a:ext>
            </a:extLst>
          </p:cNvPr>
          <p:cNvPicPr>
            <a:picLocks noChangeAspect="1"/>
          </p:cNvPicPr>
          <p:nvPr/>
        </p:nvPicPr>
        <p:blipFill>
          <a:blip r:embed="rId7"/>
          <a:stretch>
            <a:fillRect/>
          </a:stretch>
        </p:blipFill>
        <p:spPr>
          <a:xfrm>
            <a:off x="1654747" y="3161809"/>
            <a:ext cx="2067190" cy="1930891"/>
          </a:xfrm>
          <a:prstGeom prst="rect">
            <a:avLst/>
          </a:prstGeom>
          <a:ln w="38100">
            <a:solidFill>
              <a:schemeClr val="tx1"/>
            </a:solidFill>
          </a:ln>
        </p:spPr>
      </p:pic>
    </p:spTree>
    <p:extLst>
      <p:ext uri="{BB962C8B-B14F-4D97-AF65-F5344CB8AC3E}">
        <p14:creationId xmlns:p14="http://schemas.microsoft.com/office/powerpoint/2010/main" val="203970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4EA7C2B-9143-9321-B0A5-CA6333E1C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82" y="-319315"/>
            <a:ext cx="12966096" cy="72934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D9C71F8-415D-07B1-319E-FD3EC92DF56D}"/>
              </a:ext>
            </a:extLst>
          </p:cNvPr>
          <p:cNvSpPr/>
          <p:nvPr/>
        </p:nvSpPr>
        <p:spPr>
          <a:xfrm>
            <a:off x="3733800" y="117475"/>
            <a:ext cx="4572000" cy="1155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852390-EC2D-D704-107F-89B83D3DEC83}"/>
              </a:ext>
            </a:extLst>
          </p:cNvPr>
          <p:cNvSpPr/>
          <p:nvPr/>
        </p:nvSpPr>
        <p:spPr>
          <a:xfrm>
            <a:off x="6858000" y="5422900"/>
            <a:ext cx="4572000" cy="1155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FD9E55-8DF1-A33E-BD38-0A4B5F1D984C}"/>
              </a:ext>
            </a:extLst>
          </p:cNvPr>
          <p:cNvSpPr/>
          <p:nvPr/>
        </p:nvSpPr>
        <p:spPr>
          <a:xfrm>
            <a:off x="8001000" y="1652815"/>
            <a:ext cx="3949700" cy="3034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A100FB-B8C0-C235-5899-F3B0D7646A1B}"/>
              </a:ext>
            </a:extLst>
          </p:cNvPr>
          <p:cNvSpPr/>
          <p:nvPr/>
        </p:nvSpPr>
        <p:spPr>
          <a:xfrm>
            <a:off x="6238875" y="5299074"/>
            <a:ext cx="5629275" cy="420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FAA0B51-1EAA-63CB-B9B0-C309CC31786B}"/>
              </a:ext>
            </a:extLst>
          </p:cNvPr>
          <p:cNvSpPr/>
          <p:nvPr/>
        </p:nvSpPr>
        <p:spPr>
          <a:xfrm>
            <a:off x="2171700" y="733426"/>
            <a:ext cx="4572000" cy="5397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984C21-F626-8436-F568-E8704F0BBDA6}"/>
              </a:ext>
            </a:extLst>
          </p:cNvPr>
          <p:cNvSpPr/>
          <p:nvPr/>
        </p:nvSpPr>
        <p:spPr>
          <a:xfrm rot="10800000" flipH="1">
            <a:off x="12778923" y="2630525"/>
            <a:ext cx="3575891" cy="539486"/>
          </a:xfrm>
          <a:prstGeom prst="rect">
            <a:avLst/>
          </a:prstGeom>
          <a:solidFill>
            <a:srgbClr val="0181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small buttons&#10;&#10;Description automatically generated">
            <a:extLst>
              <a:ext uri="{FF2B5EF4-FFF2-40B4-BE49-F238E27FC236}">
                <a16:creationId xmlns:a16="http://schemas.microsoft.com/office/drawing/2014/main" id="{BB44A578-3D92-2719-5827-73205E12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4" y="1639041"/>
            <a:ext cx="1681374" cy="1681374"/>
          </a:xfrm>
          <a:prstGeom prst="rect">
            <a:avLst/>
          </a:prstGeom>
        </p:spPr>
      </p:pic>
      <p:pic>
        <p:nvPicPr>
          <p:cNvPr id="15" name="Picture 14" descr="A close-up of a device&#10;&#10;Description automatically generated">
            <a:extLst>
              <a:ext uri="{FF2B5EF4-FFF2-40B4-BE49-F238E27FC236}">
                <a16:creationId xmlns:a16="http://schemas.microsoft.com/office/drawing/2014/main" id="{425EA7D5-60EE-E88E-A8F0-C20498447563}"/>
              </a:ext>
            </a:extLst>
          </p:cNvPr>
          <p:cNvPicPr>
            <a:picLocks noChangeAspect="1"/>
          </p:cNvPicPr>
          <p:nvPr/>
        </p:nvPicPr>
        <p:blipFill rotWithShape="1">
          <a:blip r:embed="rId5">
            <a:extLst>
              <a:ext uri="{28A0092B-C50C-407E-A947-70E740481C1C}">
                <a14:useLocalDpi xmlns:a14="http://schemas.microsoft.com/office/drawing/2010/main" val="0"/>
              </a:ext>
            </a:extLst>
          </a:blip>
          <a:srcRect l="20934" t="24894" r="16731" b="22619"/>
          <a:stretch/>
        </p:blipFill>
        <p:spPr>
          <a:xfrm>
            <a:off x="-33969" y="646667"/>
            <a:ext cx="1508654" cy="1270296"/>
          </a:xfrm>
          <a:prstGeom prst="rect">
            <a:avLst/>
          </a:prstGeom>
        </p:spPr>
      </p:pic>
      <p:pic>
        <p:nvPicPr>
          <p:cNvPr id="19" name="Picture 18" descr="A small electric motor with wires&#10;&#10;Description automatically generated">
            <a:extLst>
              <a:ext uri="{FF2B5EF4-FFF2-40B4-BE49-F238E27FC236}">
                <a16:creationId xmlns:a16="http://schemas.microsoft.com/office/drawing/2014/main" id="{4C98D56C-43AD-186E-7A3D-9488E7B032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42" y="3198892"/>
            <a:ext cx="2008558" cy="2008558"/>
          </a:xfrm>
          <a:prstGeom prst="rect">
            <a:avLst/>
          </a:prstGeom>
        </p:spPr>
      </p:pic>
      <p:pic>
        <p:nvPicPr>
          <p:cNvPr id="25" name="Picture 24">
            <a:extLst>
              <a:ext uri="{FF2B5EF4-FFF2-40B4-BE49-F238E27FC236}">
                <a16:creationId xmlns:a16="http://schemas.microsoft.com/office/drawing/2014/main" id="{C637DC41-4E2B-28AE-547C-2A34FF9C8C16}"/>
              </a:ext>
            </a:extLst>
          </p:cNvPr>
          <p:cNvPicPr>
            <a:picLocks noChangeAspect="1"/>
          </p:cNvPicPr>
          <p:nvPr/>
        </p:nvPicPr>
        <p:blipFill>
          <a:blip r:embed="rId7"/>
          <a:stretch>
            <a:fillRect/>
          </a:stretch>
        </p:blipFill>
        <p:spPr>
          <a:xfrm>
            <a:off x="-33468" y="5367654"/>
            <a:ext cx="2652410" cy="1175810"/>
          </a:xfrm>
          <a:prstGeom prst="rect">
            <a:avLst/>
          </a:prstGeom>
        </p:spPr>
      </p:pic>
      <p:pic>
        <p:nvPicPr>
          <p:cNvPr id="31" name="Picture 30" descr="A diagram of a couple of black rectangular objects with red buttons&#10;&#10;Description automatically generated">
            <a:extLst>
              <a:ext uri="{FF2B5EF4-FFF2-40B4-BE49-F238E27FC236}">
                <a16:creationId xmlns:a16="http://schemas.microsoft.com/office/drawing/2014/main" id="{4E05A9DD-520A-3367-2D4B-045B0A905A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6836" y="2259466"/>
            <a:ext cx="1514523" cy="742116"/>
          </a:xfrm>
          <a:prstGeom prst="rect">
            <a:avLst/>
          </a:prstGeom>
        </p:spPr>
      </p:pic>
      <p:graphicFrame>
        <p:nvGraphicFramePr>
          <p:cNvPr id="3" name="Object 2">
            <a:extLst>
              <a:ext uri="{FF2B5EF4-FFF2-40B4-BE49-F238E27FC236}">
                <a16:creationId xmlns:a16="http://schemas.microsoft.com/office/drawing/2014/main" id="{7B331757-C38E-7E77-09D8-A4C02C83D1EF}"/>
              </a:ext>
            </a:extLst>
          </p:cNvPr>
          <p:cNvGraphicFramePr>
            <a:graphicFrameLocks noChangeAspect="1"/>
          </p:cNvGraphicFramePr>
          <p:nvPr>
            <p:extLst>
              <p:ext uri="{D42A27DB-BD31-4B8C-83A1-F6EECF244321}">
                <p14:modId xmlns:p14="http://schemas.microsoft.com/office/powerpoint/2010/main" val="4197526868"/>
              </p:ext>
            </p:extLst>
          </p:nvPr>
        </p:nvGraphicFramePr>
        <p:xfrm>
          <a:off x="8399715" y="2066210"/>
          <a:ext cx="1768440" cy="2334983"/>
        </p:xfrm>
        <a:graphic>
          <a:graphicData uri="http://schemas.openxmlformats.org/presentationml/2006/ole">
            <mc:AlternateContent xmlns:mc="http://schemas.openxmlformats.org/markup-compatibility/2006">
              <mc:Choice xmlns:v="urn:schemas-microsoft-com:vml" Requires="v">
                <p:oleObj r:id="rId9" imgW="9752040" imgH="12863160" progId="">
                  <p:embed/>
                </p:oleObj>
              </mc:Choice>
              <mc:Fallback>
                <p:oleObj r:id="rId9" imgW="9752040" imgH="12863160" progId="">
                  <p:embed/>
                  <p:pic>
                    <p:nvPicPr>
                      <p:cNvPr id="0" name=""/>
                      <p:cNvPicPr/>
                      <p:nvPr/>
                    </p:nvPicPr>
                    <p:blipFill>
                      <a:blip r:embed="rId10"/>
                      <a:stretch>
                        <a:fillRect/>
                      </a:stretch>
                    </p:blipFill>
                    <p:spPr>
                      <a:xfrm>
                        <a:off x="8399715" y="2066210"/>
                        <a:ext cx="1768440" cy="2334983"/>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A435CCE-C763-BC4D-D5B8-2054CF00924B}"/>
              </a:ext>
            </a:extLst>
          </p:cNvPr>
          <p:cNvGraphicFramePr>
            <a:graphicFrameLocks noChangeAspect="1"/>
          </p:cNvGraphicFramePr>
          <p:nvPr>
            <p:extLst>
              <p:ext uri="{D42A27DB-BD31-4B8C-83A1-F6EECF244321}">
                <p14:modId xmlns:p14="http://schemas.microsoft.com/office/powerpoint/2010/main" val="93235734"/>
              </p:ext>
            </p:extLst>
          </p:nvPr>
        </p:nvGraphicFramePr>
        <p:xfrm>
          <a:off x="10318939" y="3520377"/>
          <a:ext cx="1682022" cy="787570"/>
        </p:xfrm>
        <a:graphic>
          <a:graphicData uri="http://schemas.openxmlformats.org/presentationml/2006/ole">
            <mc:AlternateContent xmlns:mc="http://schemas.openxmlformats.org/markup-compatibility/2006">
              <mc:Choice xmlns:v="urn:schemas-microsoft-com:vml" Requires="v">
                <p:oleObj r:id="rId11" imgW="9218880" imgH="4317120" progId="">
                  <p:embed/>
                </p:oleObj>
              </mc:Choice>
              <mc:Fallback>
                <p:oleObj r:id="rId11" imgW="9218880" imgH="4317120" progId="">
                  <p:embed/>
                  <p:pic>
                    <p:nvPicPr>
                      <p:cNvPr id="0" name=""/>
                      <p:cNvPicPr/>
                      <p:nvPr/>
                    </p:nvPicPr>
                    <p:blipFill>
                      <a:blip r:embed="rId12"/>
                      <a:stretch>
                        <a:fillRect/>
                      </a:stretch>
                    </p:blipFill>
                    <p:spPr>
                      <a:xfrm>
                        <a:off x="10318939" y="3520377"/>
                        <a:ext cx="1682022" cy="787570"/>
                      </a:xfrm>
                      <a:prstGeom prst="rect">
                        <a:avLst/>
                      </a:prstGeom>
                    </p:spPr>
                  </p:pic>
                </p:oleObj>
              </mc:Fallback>
            </mc:AlternateContent>
          </a:graphicData>
        </a:graphic>
      </p:graphicFrame>
    </p:spTree>
    <p:extLst>
      <p:ext uri="{BB962C8B-B14F-4D97-AF65-F5344CB8AC3E}">
        <p14:creationId xmlns:p14="http://schemas.microsoft.com/office/powerpoint/2010/main" val="2298837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arn(inVertical)">
                                      <p:cBhvr>
                                        <p:cTn id="23" dur="500"/>
                                        <p:tgtEl>
                                          <p:spTgt spid="31"/>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par>
                                <p:cTn id="27" presetID="16" presetClass="entr" presetSubtype="21"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6E8EA19-9E9E-4114-CCC5-0E42D151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 y="547916"/>
            <a:ext cx="12237821" cy="57512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inout">
            <a:extLst>
              <a:ext uri="{FF2B5EF4-FFF2-40B4-BE49-F238E27FC236}">
                <a16:creationId xmlns:a16="http://schemas.microsoft.com/office/drawing/2014/main" id="{A38055E0-4299-4D8A-DDB0-AC97D3CB7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2358" y="0"/>
            <a:ext cx="7493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41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inout">
            <a:extLst>
              <a:ext uri="{FF2B5EF4-FFF2-40B4-BE49-F238E27FC236}">
                <a16:creationId xmlns:a16="http://schemas.microsoft.com/office/drawing/2014/main" id="{E2D29B60-F927-3A73-C58F-966EE9AB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908" y="0"/>
            <a:ext cx="749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96657E4-29EA-C166-D2A8-4DABAA200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6357" y="553357"/>
            <a:ext cx="12237821" cy="57512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4A16FC-E5A0-07C0-AA9C-1CB895EA1F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952" y="79712"/>
            <a:ext cx="3265714" cy="2351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FDBCBE-53BA-0180-EF10-55521433182C}"/>
              </a:ext>
            </a:extLst>
          </p:cNvPr>
          <p:cNvSpPr txBox="1"/>
          <p:nvPr/>
        </p:nvSpPr>
        <p:spPr>
          <a:xfrm>
            <a:off x="228092" y="1734895"/>
            <a:ext cx="1897002" cy="1200329"/>
          </a:xfrm>
          <a:prstGeom prst="rect">
            <a:avLst/>
          </a:prstGeom>
          <a:noFill/>
        </p:spPr>
        <p:txBody>
          <a:bodyPr wrap="square">
            <a:spAutoFit/>
          </a:bodyPr>
          <a:lstStyle/>
          <a:p>
            <a:r>
              <a:rPr lang="en-US" b="0" i="0" dirty="0">
                <a:effectLst/>
                <a:latin typeface="OCR A Extended" panose="02010509020102010303" pitchFamily="50" charset="0"/>
              </a:rPr>
              <a:t>Analog pins convert voltage to digital form</a:t>
            </a:r>
            <a:endParaRPr lang="en-US" dirty="0">
              <a:latin typeface="OCR A Extended" panose="02010509020102010303" pitchFamily="50" charset="0"/>
              <a:cs typeface="Game Over" panose="00000400000000000000" pitchFamily="2" charset="-79"/>
            </a:endParaRPr>
          </a:p>
        </p:txBody>
      </p:sp>
      <p:sp>
        <p:nvSpPr>
          <p:cNvPr id="7" name="TextBox 6">
            <a:extLst>
              <a:ext uri="{FF2B5EF4-FFF2-40B4-BE49-F238E27FC236}">
                <a16:creationId xmlns:a16="http://schemas.microsoft.com/office/drawing/2014/main" id="{5F77B4FA-DA18-8241-9937-64421E3DFC06}"/>
              </a:ext>
            </a:extLst>
          </p:cNvPr>
          <p:cNvSpPr txBox="1"/>
          <p:nvPr/>
        </p:nvSpPr>
        <p:spPr>
          <a:xfrm>
            <a:off x="118364" y="3429000"/>
            <a:ext cx="4654804" cy="175432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OCR A Extended" panose="02010509020102010303" pitchFamily="50" charset="0"/>
              </a:rPr>
              <a:t>Multi-Channel 10-bit ADC	 (Analog to Digital Converter) </a:t>
            </a:r>
          </a:p>
          <a:p>
            <a:pPr marL="285750" indent="-285750">
              <a:buFont typeface="Arial" panose="020B0604020202020204" pitchFamily="34" charset="0"/>
              <a:buChar char="•"/>
            </a:pPr>
            <a:r>
              <a:rPr lang="en-US" b="0" i="0" dirty="0">
                <a:effectLst/>
                <a:latin typeface="OCR A Extended" panose="02010509020102010303" pitchFamily="50" charset="0"/>
              </a:rPr>
              <a:t>10-bit means input voltages</a:t>
            </a:r>
            <a:br>
              <a:rPr lang="en-US" b="0" i="0" dirty="0">
                <a:effectLst/>
                <a:latin typeface="OCR A Extended" panose="02010509020102010303" pitchFamily="50" charset="0"/>
              </a:rPr>
            </a:br>
            <a:r>
              <a:rPr lang="en-US" b="0" i="0" dirty="0">
                <a:effectLst/>
                <a:latin typeface="OCR A Extended" panose="02010509020102010303" pitchFamily="50" charset="0"/>
              </a:rPr>
              <a:t>map to digital values of</a:t>
            </a:r>
            <a:br>
              <a:rPr lang="en-US" b="0" i="0" dirty="0">
                <a:effectLst/>
                <a:latin typeface="OCR A Extended" panose="02010509020102010303" pitchFamily="50" charset="0"/>
              </a:rPr>
            </a:br>
            <a:r>
              <a:rPr lang="en-US" b="0" i="0" dirty="0">
                <a:effectLst/>
                <a:latin typeface="OCR A Extended" panose="02010509020102010303" pitchFamily="50" charset="0"/>
              </a:rPr>
              <a:t>0 to 1023 </a:t>
            </a:r>
          </a:p>
          <a:p>
            <a:pPr marL="285750" indent="-285750">
              <a:buFont typeface="Arial" panose="020B0604020202020204" pitchFamily="34" charset="0"/>
              <a:buChar char="•"/>
            </a:pPr>
            <a:r>
              <a:rPr lang="en-US" dirty="0">
                <a:latin typeface="OCR A Extended" panose="02010509020102010303" pitchFamily="50" charset="0"/>
                <a:cs typeface="Game Over" panose="00000400000000000000" pitchFamily="2" charset="-79"/>
              </a:rPr>
              <a:t>x6 Channels (Pins)</a:t>
            </a:r>
          </a:p>
        </p:txBody>
      </p:sp>
      <p:pic>
        <p:nvPicPr>
          <p:cNvPr id="2050" name="Picture 2" descr="L4: Potentiometers - Physical Computing">
            <a:extLst>
              <a:ext uri="{FF2B5EF4-FFF2-40B4-BE49-F238E27FC236}">
                <a16:creationId xmlns:a16="http://schemas.microsoft.com/office/drawing/2014/main" id="{411EC054-DD2D-0BF8-C30A-D5C10F70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364" y="5469698"/>
            <a:ext cx="3790696" cy="1006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FF9CA89-6CFE-38F8-9A6D-4014A3910F31}"/>
              </a:ext>
            </a:extLst>
          </p:cNvPr>
          <p:cNvPicPr>
            <a:picLocks noChangeAspect="1"/>
          </p:cNvPicPr>
          <p:nvPr/>
        </p:nvPicPr>
        <p:blipFill>
          <a:blip r:embed="rId7"/>
          <a:stretch>
            <a:fillRect/>
          </a:stretch>
        </p:blipFill>
        <p:spPr>
          <a:xfrm>
            <a:off x="131421" y="182210"/>
            <a:ext cx="1430222" cy="860206"/>
          </a:xfrm>
          <a:prstGeom prst="rect">
            <a:avLst/>
          </a:prstGeom>
        </p:spPr>
      </p:pic>
      <p:pic>
        <p:nvPicPr>
          <p:cNvPr id="5" name="Picture 4">
            <a:extLst>
              <a:ext uri="{FF2B5EF4-FFF2-40B4-BE49-F238E27FC236}">
                <a16:creationId xmlns:a16="http://schemas.microsoft.com/office/drawing/2014/main" id="{902E6B38-AD82-03D9-5352-DABDAF5A4806}"/>
              </a:ext>
            </a:extLst>
          </p:cNvPr>
          <p:cNvPicPr>
            <a:picLocks noChangeAspect="1"/>
          </p:cNvPicPr>
          <p:nvPr/>
        </p:nvPicPr>
        <p:blipFill>
          <a:blip r:embed="rId8"/>
          <a:stretch>
            <a:fillRect/>
          </a:stretch>
        </p:blipFill>
        <p:spPr>
          <a:xfrm>
            <a:off x="100368" y="989515"/>
            <a:ext cx="1492327" cy="577880"/>
          </a:xfrm>
          <a:prstGeom prst="rect">
            <a:avLst/>
          </a:prstGeom>
        </p:spPr>
      </p:pic>
      <p:pic>
        <p:nvPicPr>
          <p:cNvPr id="3" name="Picture 4" descr="16 In 1 Sensor Suit For Arduino Raspberry Pi Sensor Module Kit 16 Kinds Of  Sensors Diy Iot Starter Leaning Kit Teaching Project - Parts &amp; Accs -  AliExpress">
            <a:extLst>
              <a:ext uri="{FF2B5EF4-FFF2-40B4-BE49-F238E27FC236}">
                <a16:creationId xmlns:a16="http://schemas.microsoft.com/office/drawing/2014/main" id="{CF42D400-D75E-6D97-917E-4AF14C06BD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703580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64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inout">
            <a:extLst>
              <a:ext uri="{FF2B5EF4-FFF2-40B4-BE49-F238E27FC236}">
                <a16:creationId xmlns:a16="http://schemas.microsoft.com/office/drawing/2014/main" id="{E2D29B60-F927-3A73-C58F-966EE9AB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9508" y="0"/>
            <a:ext cx="749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4A16FC-E5A0-07C0-AA9C-1CB895EA1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348" y="79712"/>
            <a:ext cx="3265714" cy="2351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FDBCBE-53BA-0180-EF10-55521433182C}"/>
              </a:ext>
            </a:extLst>
          </p:cNvPr>
          <p:cNvSpPr txBox="1"/>
          <p:nvPr/>
        </p:nvSpPr>
        <p:spPr>
          <a:xfrm>
            <a:off x="-5093208" y="1734895"/>
            <a:ext cx="1897002" cy="1200329"/>
          </a:xfrm>
          <a:prstGeom prst="rect">
            <a:avLst/>
          </a:prstGeom>
          <a:noFill/>
        </p:spPr>
        <p:txBody>
          <a:bodyPr wrap="square">
            <a:spAutoFit/>
          </a:bodyPr>
          <a:lstStyle/>
          <a:p>
            <a:r>
              <a:rPr lang="en-US" b="0" i="0" dirty="0">
                <a:effectLst/>
                <a:latin typeface="OCR A Extended" panose="02010509020102010303" pitchFamily="50" charset="0"/>
              </a:rPr>
              <a:t>Analog pins convert voltage to digital form</a:t>
            </a:r>
            <a:endParaRPr lang="en-US" dirty="0">
              <a:latin typeface="OCR A Extended" panose="02010509020102010303" pitchFamily="50" charset="0"/>
              <a:cs typeface="Game Over" panose="00000400000000000000" pitchFamily="2" charset="-79"/>
            </a:endParaRPr>
          </a:p>
        </p:txBody>
      </p:sp>
      <p:sp>
        <p:nvSpPr>
          <p:cNvPr id="7" name="TextBox 6">
            <a:extLst>
              <a:ext uri="{FF2B5EF4-FFF2-40B4-BE49-F238E27FC236}">
                <a16:creationId xmlns:a16="http://schemas.microsoft.com/office/drawing/2014/main" id="{5F77B4FA-DA18-8241-9937-64421E3DFC06}"/>
              </a:ext>
            </a:extLst>
          </p:cNvPr>
          <p:cNvSpPr txBox="1"/>
          <p:nvPr/>
        </p:nvSpPr>
        <p:spPr>
          <a:xfrm>
            <a:off x="-5202936" y="3429000"/>
            <a:ext cx="4654804" cy="175432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OCR A Extended" panose="02010509020102010303" pitchFamily="50" charset="0"/>
              </a:rPr>
              <a:t>Multi-Channel 10-bit ADC	 (Analog to Digital Converter) </a:t>
            </a:r>
          </a:p>
          <a:p>
            <a:pPr marL="285750" indent="-285750">
              <a:buFont typeface="Arial" panose="020B0604020202020204" pitchFamily="34" charset="0"/>
              <a:buChar char="•"/>
            </a:pPr>
            <a:r>
              <a:rPr lang="en-US" b="0" i="0" dirty="0">
                <a:effectLst/>
                <a:latin typeface="OCR A Extended" panose="02010509020102010303" pitchFamily="50" charset="0"/>
              </a:rPr>
              <a:t>10-bit means input voltages</a:t>
            </a:r>
            <a:br>
              <a:rPr lang="en-US" b="0" i="0" dirty="0">
                <a:effectLst/>
                <a:latin typeface="OCR A Extended" panose="02010509020102010303" pitchFamily="50" charset="0"/>
              </a:rPr>
            </a:br>
            <a:r>
              <a:rPr lang="en-US" b="0" i="0" dirty="0">
                <a:effectLst/>
                <a:latin typeface="OCR A Extended" panose="02010509020102010303" pitchFamily="50" charset="0"/>
              </a:rPr>
              <a:t>map to digital values of</a:t>
            </a:r>
            <a:br>
              <a:rPr lang="en-US" b="0" i="0" dirty="0">
                <a:effectLst/>
                <a:latin typeface="OCR A Extended" panose="02010509020102010303" pitchFamily="50" charset="0"/>
              </a:rPr>
            </a:br>
            <a:r>
              <a:rPr lang="en-US" b="0" i="0" dirty="0">
                <a:effectLst/>
                <a:latin typeface="OCR A Extended" panose="02010509020102010303" pitchFamily="50" charset="0"/>
              </a:rPr>
              <a:t>0 to 1023 </a:t>
            </a:r>
          </a:p>
          <a:p>
            <a:pPr marL="285750" indent="-285750">
              <a:buFont typeface="Arial" panose="020B0604020202020204" pitchFamily="34" charset="0"/>
              <a:buChar char="•"/>
            </a:pPr>
            <a:r>
              <a:rPr lang="en-US" dirty="0">
                <a:latin typeface="OCR A Extended" panose="02010509020102010303" pitchFamily="50" charset="0"/>
                <a:cs typeface="Game Over" panose="00000400000000000000" pitchFamily="2" charset="-79"/>
              </a:rPr>
              <a:t>x6 Channels (Pins)</a:t>
            </a:r>
          </a:p>
        </p:txBody>
      </p:sp>
      <p:pic>
        <p:nvPicPr>
          <p:cNvPr id="2050" name="Picture 2" descr="L4: Potentiometers - Physical Computing">
            <a:extLst>
              <a:ext uri="{FF2B5EF4-FFF2-40B4-BE49-F238E27FC236}">
                <a16:creationId xmlns:a16="http://schemas.microsoft.com/office/drawing/2014/main" id="{411EC054-DD2D-0BF8-C30A-D5C10F708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2936" y="5469698"/>
            <a:ext cx="3790696" cy="1006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FF9CA89-6CFE-38F8-9A6D-4014A3910F31}"/>
              </a:ext>
            </a:extLst>
          </p:cNvPr>
          <p:cNvPicPr>
            <a:picLocks noChangeAspect="1"/>
          </p:cNvPicPr>
          <p:nvPr/>
        </p:nvPicPr>
        <p:blipFill>
          <a:blip r:embed="rId6"/>
          <a:stretch>
            <a:fillRect/>
          </a:stretch>
        </p:blipFill>
        <p:spPr>
          <a:xfrm>
            <a:off x="-5189879" y="182210"/>
            <a:ext cx="1430222" cy="860206"/>
          </a:xfrm>
          <a:prstGeom prst="rect">
            <a:avLst/>
          </a:prstGeom>
        </p:spPr>
      </p:pic>
      <p:pic>
        <p:nvPicPr>
          <p:cNvPr id="5" name="Picture 4">
            <a:extLst>
              <a:ext uri="{FF2B5EF4-FFF2-40B4-BE49-F238E27FC236}">
                <a16:creationId xmlns:a16="http://schemas.microsoft.com/office/drawing/2014/main" id="{902E6B38-AD82-03D9-5352-DABDAF5A4806}"/>
              </a:ext>
            </a:extLst>
          </p:cNvPr>
          <p:cNvPicPr>
            <a:picLocks noChangeAspect="1"/>
          </p:cNvPicPr>
          <p:nvPr/>
        </p:nvPicPr>
        <p:blipFill>
          <a:blip r:embed="rId7"/>
          <a:stretch>
            <a:fillRect/>
          </a:stretch>
        </p:blipFill>
        <p:spPr>
          <a:xfrm>
            <a:off x="-5220932" y="989515"/>
            <a:ext cx="1492327" cy="577880"/>
          </a:xfrm>
          <a:prstGeom prst="rect">
            <a:avLst/>
          </a:prstGeom>
        </p:spPr>
      </p:pic>
      <p:pic>
        <p:nvPicPr>
          <p:cNvPr id="1028" name="Picture 4" descr="16 In 1 Sensor Suit For Arduino Raspberry Pi Sensor Module Kit 16 Kinds Of  Sensors Diy Iot Starter Leaning Kit Teaching Project - Parts &amp; Accs -  AliExpress">
            <a:extLst>
              <a:ext uri="{FF2B5EF4-FFF2-40B4-BE49-F238E27FC236}">
                <a16:creationId xmlns:a16="http://schemas.microsoft.com/office/drawing/2014/main" id="{F8A74F24-B540-54D4-FDEC-A47CD702F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1965"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iLetgo TTP223B Switch Module Digital Touch Sensor Capacitive Touch for  Arduino (Pack of 10PCS) : Amazon.in: Toys &amp; Games">
            <a:extLst>
              <a:ext uri="{FF2B5EF4-FFF2-40B4-BE49-F238E27FC236}">
                <a16:creationId xmlns:a16="http://schemas.microsoft.com/office/drawing/2014/main" id="{45FBC77D-0A9A-0067-DDB2-00ECB234BE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182118" y="7615376"/>
            <a:ext cx="2400300" cy="24003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DF06756C-7B7D-1EB3-0199-18B25440C980}"/>
              </a:ext>
            </a:extLst>
          </p:cNvPr>
          <p:cNvCxnSpPr/>
          <p:nvPr/>
        </p:nvCxnSpPr>
        <p:spPr>
          <a:xfrm>
            <a:off x="1534584" y="7122583"/>
            <a:ext cx="0" cy="49279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0755AD8-3681-F96B-CB03-E55BD75C297B}"/>
              </a:ext>
            </a:extLst>
          </p:cNvPr>
          <p:cNvCxnSpPr>
            <a:cxnSpLocks/>
          </p:cNvCxnSpPr>
          <p:nvPr/>
        </p:nvCxnSpPr>
        <p:spPr>
          <a:xfrm>
            <a:off x="1337733" y="7139517"/>
            <a:ext cx="0" cy="475859"/>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6776A30C-B335-171C-CFFB-08A663990624}"/>
              </a:ext>
            </a:extLst>
          </p:cNvPr>
          <p:cNvCxnSpPr/>
          <p:nvPr/>
        </p:nvCxnSpPr>
        <p:spPr>
          <a:xfrm flipV="1">
            <a:off x="1149350" y="7139517"/>
            <a:ext cx="0" cy="475859"/>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DE3CE79E-41F2-D404-BAA3-741F8E95DCC6}"/>
              </a:ext>
            </a:extLst>
          </p:cNvPr>
          <p:cNvSpPr txBox="1"/>
          <p:nvPr/>
        </p:nvSpPr>
        <p:spPr>
          <a:xfrm>
            <a:off x="285190" y="501147"/>
            <a:ext cx="1563984" cy="1815882"/>
          </a:xfrm>
          <a:prstGeom prst="rect">
            <a:avLst/>
          </a:prstGeom>
          <a:noFill/>
        </p:spPr>
        <p:txBody>
          <a:bodyPr wrap="square">
            <a:spAutoFit/>
          </a:bodyPr>
          <a:lstStyle/>
          <a:p>
            <a:r>
              <a:rPr lang="en-US" sz="2800" b="1" i="0" dirty="0">
                <a:effectLst/>
                <a:latin typeface="Söhne"/>
              </a:rPr>
              <a:t>V</a:t>
            </a:r>
            <a:r>
              <a:rPr lang="en-US" b="1" i="0" dirty="0">
                <a:effectLst/>
                <a:latin typeface="Söhne"/>
              </a:rPr>
              <a:t>oltage </a:t>
            </a:r>
            <a:r>
              <a:rPr lang="en-US" sz="2800" b="1" i="0" dirty="0">
                <a:effectLst/>
                <a:latin typeface="Söhne"/>
              </a:rPr>
              <a:t>C</a:t>
            </a:r>
            <a:r>
              <a:rPr lang="en-US" b="1" i="0" dirty="0">
                <a:effectLst/>
                <a:latin typeface="Söhne"/>
              </a:rPr>
              <a:t>ommon </a:t>
            </a:r>
            <a:r>
              <a:rPr lang="en-US" sz="2800" b="1" i="0" dirty="0">
                <a:effectLst/>
                <a:latin typeface="Söhne"/>
              </a:rPr>
              <a:t>C</a:t>
            </a:r>
            <a:r>
              <a:rPr lang="en-US" b="1" i="0" dirty="0">
                <a:effectLst/>
                <a:latin typeface="Söhne"/>
              </a:rPr>
              <a:t>ollector</a:t>
            </a:r>
          </a:p>
          <a:p>
            <a:r>
              <a:rPr lang="en-US" sz="2000" dirty="0">
                <a:latin typeface="Söhne"/>
              </a:rPr>
              <a:t> </a:t>
            </a:r>
            <a:r>
              <a:rPr lang="en-US" sz="2400" dirty="0">
                <a:latin typeface="Söhne"/>
              </a:rPr>
              <a:t>-Input</a:t>
            </a:r>
            <a:endParaRPr lang="en-US" sz="2000" dirty="0"/>
          </a:p>
        </p:txBody>
      </p:sp>
      <p:sp>
        <p:nvSpPr>
          <p:cNvPr id="3" name="TextBox 2">
            <a:extLst>
              <a:ext uri="{FF2B5EF4-FFF2-40B4-BE49-F238E27FC236}">
                <a16:creationId xmlns:a16="http://schemas.microsoft.com/office/drawing/2014/main" id="{0AC313B8-2196-36AF-7FBF-283210DD9375}"/>
              </a:ext>
            </a:extLst>
          </p:cNvPr>
          <p:cNvSpPr txBox="1"/>
          <p:nvPr/>
        </p:nvSpPr>
        <p:spPr>
          <a:xfrm>
            <a:off x="286846" y="2326827"/>
            <a:ext cx="1674034" cy="1200329"/>
          </a:xfrm>
          <a:prstGeom prst="rect">
            <a:avLst/>
          </a:prstGeom>
          <a:noFill/>
        </p:spPr>
        <p:txBody>
          <a:bodyPr wrap="square">
            <a:spAutoFit/>
          </a:bodyPr>
          <a:lstStyle/>
          <a:p>
            <a:r>
              <a:rPr lang="en-US" sz="2400" b="1" i="0" dirty="0">
                <a:effectLst/>
                <a:latin typeface="Söhne"/>
              </a:rPr>
              <a:t>GND</a:t>
            </a:r>
            <a:br>
              <a:rPr lang="en-US" sz="2400" i="0" dirty="0">
                <a:effectLst/>
                <a:latin typeface="Söhne"/>
              </a:rPr>
            </a:br>
            <a:r>
              <a:rPr lang="en-US" sz="2400" i="0" dirty="0">
                <a:effectLst/>
                <a:latin typeface="Söhne"/>
              </a:rPr>
              <a:t>“Ground”</a:t>
            </a:r>
          </a:p>
          <a:p>
            <a:r>
              <a:rPr lang="en-US" sz="2400" dirty="0">
                <a:latin typeface="Söhne"/>
              </a:rPr>
              <a:t>-It’s there</a:t>
            </a:r>
            <a:endParaRPr lang="en-US" dirty="0"/>
          </a:p>
        </p:txBody>
      </p:sp>
      <p:sp>
        <p:nvSpPr>
          <p:cNvPr id="8" name="TextBox 7">
            <a:extLst>
              <a:ext uri="{FF2B5EF4-FFF2-40B4-BE49-F238E27FC236}">
                <a16:creationId xmlns:a16="http://schemas.microsoft.com/office/drawing/2014/main" id="{DA4F4458-C22D-226F-5E6F-09C48DC91B05}"/>
              </a:ext>
            </a:extLst>
          </p:cNvPr>
          <p:cNvSpPr txBox="1"/>
          <p:nvPr/>
        </p:nvSpPr>
        <p:spPr>
          <a:xfrm>
            <a:off x="241819" y="3650617"/>
            <a:ext cx="1347019" cy="1200329"/>
          </a:xfrm>
          <a:prstGeom prst="rect">
            <a:avLst/>
          </a:prstGeom>
          <a:noFill/>
        </p:spPr>
        <p:txBody>
          <a:bodyPr wrap="square">
            <a:spAutoFit/>
          </a:bodyPr>
          <a:lstStyle/>
          <a:p>
            <a:r>
              <a:rPr lang="en-US" sz="2400" b="1" i="0" dirty="0">
                <a:effectLst/>
                <a:latin typeface="Söhne"/>
              </a:rPr>
              <a:t>SIG</a:t>
            </a:r>
            <a:br>
              <a:rPr lang="en-US" sz="2400" i="0" dirty="0">
                <a:effectLst/>
                <a:latin typeface="Söhne"/>
              </a:rPr>
            </a:br>
            <a:r>
              <a:rPr lang="en-US" sz="2400" i="0" dirty="0">
                <a:effectLst/>
                <a:latin typeface="Söhne"/>
              </a:rPr>
              <a:t>“Signal”</a:t>
            </a:r>
            <a:br>
              <a:rPr lang="en-US" sz="2400" i="0" dirty="0">
                <a:effectLst/>
                <a:latin typeface="Söhne"/>
              </a:rPr>
            </a:br>
            <a:r>
              <a:rPr lang="en-US" sz="2400" i="0" dirty="0">
                <a:effectLst/>
                <a:latin typeface="Söhne"/>
              </a:rPr>
              <a:t>-Output</a:t>
            </a:r>
            <a:endParaRPr lang="en-US" dirty="0"/>
          </a:p>
        </p:txBody>
      </p:sp>
      <p:sp>
        <p:nvSpPr>
          <p:cNvPr id="10" name="TextBox 9">
            <a:extLst>
              <a:ext uri="{FF2B5EF4-FFF2-40B4-BE49-F238E27FC236}">
                <a16:creationId xmlns:a16="http://schemas.microsoft.com/office/drawing/2014/main" id="{83658D50-D1A8-9534-9873-B6A8F804997B}"/>
              </a:ext>
            </a:extLst>
          </p:cNvPr>
          <p:cNvSpPr txBox="1"/>
          <p:nvPr/>
        </p:nvSpPr>
        <p:spPr>
          <a:xfrm>
            <a:off x="293412" y="4980737"/>
            <a:ext cx="1347019" cy="1200329"/>
          </a:xfrm>
          <a:prstGeom prst="rect">
            <a:avLst/>
          </a:prstGeom>
          <a:noFill/>
        </p:spPr>
        <p:txBody>
          <a:bodyPr wrap="square">
            <a:spAutoFit/>
          </a:bodyPr>
          <a:lstStyle/>
          <a:p>
            <a:r>
              <a:rPr lang="en-US" sz="2400" b="1" i="0" dirty="0">
                <a:effectLst/>
                <a:latin typeface="Söhne"/>
              </a:rPr>
              <a:t>TRIG</a:t>
            </a:r>
          </a:p>
          <a:p>
            <a:r>
              <a:rPr lang="en-US" sz="2400" dirty="0">
                <a:latin typeface="Söhne"/>
              </a:rPr>
              <a:t>“Trigger”</a:t>
            </a:r>
          </a:p>
          <a:p>
            <a:r>
              <a:rPr lang="en-US" sz="2400" dirty="0">
                <a:latin typeface="Söhne"/>
              </a:rPr>
              <a:t>-Input</a:t>
            </a:r>
            <a:endParaRPr lang="en-US" dirty="0"/>
          </a:p>
        </p:txBody>
      </p:sp>
      <p:sp>
        <p:nvSpPr>
          <p:cNvPr id="15" name="TextBox 14">
            <a:extLst>
              <a:ext uri="{FF2B5EF4-FFF2-40B4-BE49-F238E27FC236}">
                <a16:creationId xmlns:a16="http://schemas.microsoft.com/office/drawing/2014/main" id="{66D28997-CA1B-F0EA-9684-D9F5A576A0AA}"/>
              </a:ext>
            </a:extLst>
          </p:cNvPr>
          <p:cNvSpPr txBox="1"/>
          <p:nvPr/>
        </p:nvSpPr>
        <p:spPr>
          <a:xfrm>
            <a:off x="1962536" y="462470"/>
            <a:ext cx="2004174" cy="2031325"/>
          </a:xfrm>
          <a:prstGeom prst="rect">
            <a:avLst/>
          </a:prstGeom>
          <a:noFill/>
        </p:spPr>
        <p:txBody>
          <a:bodyPr wrap="square">
            <a:spAutoFit/>
          </a:bodyPr>
          <a:lstStyle/>
          <a:p>
            <a:r>
              <a:rPr lang="en-US" dirty="0">
                <a:latin typeface="Söhne"/>
              </a:rPr>
              <a:t>Main power supply voltage for sensor</a:t>
            </a:r>
          </a:p>
          <a:p>
            <a:r>
              <a:rPr lang="en-US" dirty="0">
                <a:latin typeface="Söhne"/>
              </a:rPr>
              <a:t>operation</a:t>
            </a:r>
          </a:p>
          <a:p>
            <a:br>
              <a:rPr lang="en-US" dirty="0">
                <a:latin typeface="Söhne"/>
              </a:rPr>
            </a:br>
            <a:r>
              <a:rPr lang="en-US" dirty="0">
                <a:latin typeface="Söhne"/>
              </a:rPr>
              <a:t>Will come from Arduino; 5v</a:t>
            </a:r>
          </a:p>
          <a:p>
            <a:endParaRPr lang="en-US" dirty="0">
              <a:latin typeface="Söhne"/>
            </a:endParaRPr>
          </a:p>
        </p:txBody>
      </p:sp>
      <p:sp>
        <p:nvSpPr>
          <p:cNvPr id="17" name="Arrow: Right 16">
            <a:extLst>
              <a:ext uri="{FF2B5EF4-FFF2-40B4-BE49-F238E27FC236}">
                <a16:creationId xmlns:a16="http://schemas.microsoft.com/office/drawing/2014/main" id="{372D8F82-78EE-276D-51AC-B715F4A90505}"/>
              </a:ext>
            </a:extLst>
          </p:cNvPr>
          <p:cNvSpPr/>
          <p:nvPr/>
        </p:nvSpPr>
        <p:spPr>
          <a:xfrm>
            <a:off x="1674929" y="2846224"/>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776E1C-699D-0371-80C3-1E1B25949D88}"/>
              </a:ext>
            </a:extLst>
          </p:cNvPr>
          <p:cNvSpPr/>
          <p:nvPr/>
        </p:nvSpPr>
        <p:spPr>
          <a:xfrm>
            <a:off x="91440" y="455632"/>
            <a:ext cx="3972560" cy="1860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8BDE28-A502-73ED-5436-E9D5D4630C1A}"/>
              </a:ext>
            </a:extLst>
          </p:cNvPr>
          <p:cNvSpPr/>
          <p:nvPr/>
        </p:nvSpPr>
        <p:spPr>
          <a:xfrm>
            <a:off x="91440" y="2418028"/>
            <a:ext cx="3972560" cy="11197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F3FB74-AB00-F7BE-F57C-A39BF23A4C09}"/>
              </a:ext>
            </a:extLst>
          </p:cNvPr>
          <p:cNvSpPr/>
          <p:nvPr/>
        </p:nvSpPr>
        <p:spPr>
          <a:xfrm>
            <a:off x="101778" y="3656947"/>
            <a:ext cx="3972560" cy="12151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AA6732A-5B2A-0A20-2821-E5135FEBC1CE}"/>
              </a:ext>
            </a:extLst>
          </p:cNvPr>
          <p:cNvSpPr/>
          <p:nvPr/>
        </p:nvSpPr>
        <p:spPr>
          <a:xfrm>
            <a:off x="91440" y="4979171"/>
            <a:ext cx="3972560" cy="1200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2F219AF-4DAC-850F-9408-B781FCB22533}"/>
              </a:ext>
            </a:extLst>
          </p:cNvPr>
          <p:cNvSpPr/>
          <p:nvPr/>
        </p:nvSpPr>
        <p:spPr>
          <a:xfrm>
            <a:off x="1674929" y="1260971"/>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1DD9A58-DCDF-95FA-DC9B-7BC624751F1E}"/>
              </a:ext>
            </a:extLst>
          </p:cNvPr>
          <p:cNvSpPr/>
          <p:nvPr/>
        </p:nvSpPr>
        <p:spPr>
          <a:xfrm>
            <a:off x="1674929" y="4068731"/>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8AD7EF7A-FE6B-C904-B6A4-26D0BCEAC940}"/>
              </a:ext>
            </a:extLst>
          </p:cNvPr>
          <p:cNvSpPr/>
          <p:nvPr/>
        </p:nvSpPr>
        <p:spPr>
          <a:xfrm>
            <a:off x="1647274" y="5403102"/>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F7E2924-2B8D-0E2B-3F95-95150362125F}"/>
              </a:ext>
            </a:extLst>
          </p:cNvPr>
          <p:cNvSpPr txBox="1"/>
          <p:nvPr/>
        </p:nvSpPr>
        <p:spPr>
          <a:xfrm>
            <a:off x="1926653" y="2630975"/>
            <a:ext cx="2075939" cy="646331"/>
          </a:xfrm>
          <a:prstGeom prst="rect">
            <a:avLst/>
          </a:prstGeom>
          <a:noFill/>
        </p:spPr>
        <p:txBody>
          <a:bodyPr wrap="square">
            <a:spAutoFit/>
          </a:bodyPr>
          <a:lstStyle/>
          <a:p>
            <a:r>
              <a:rPr lang="en-US" dirty="0">
                <a:latin typeface="Söhne"/>
              </a:rPr>
              <a:t>Required for all circuits to function</a:t>
            </a:r>
          </a:p>
        </p:txBody>
      </p:sp>
      <p:sp>
        <p:nvSpPr>
          <p:cNvPr id="27" name="TextBox 26">
            <a:extLst>
              <a:ext uri="{FF2B5EF4-FFF2-40B4-BE49-F238E27FC236}">
                <a16:creationId xmlns:a16="http://schemas.microsoft.com/office/drawing/2014/main" id="{D2B89279-3DF7-C0F4-C09F-2FF8E449116B}"/>
              </a:ext>
            </a:extLst>
          </p:cNvPr>
          <p:cNvSpPr txBox="1"/>
          <p:nvPr/>
        </p:nvSpPr>
        <p:spPr>
          <a:xfrm>
            <a:off x="1934210" y="3725310"/>
            <a:ext cx="2075939" cy="1200329"/>
          </a:xfrm>
          <a:prstGeom prst="rect">
            <a:avLst/>
          </a:prstGeom>
          <a:noFill/>
        </p:spPr>
        <p:txBody>
          <a:bodyPr wrap="square">
            <a:spAutoFit/>
          </a:bodyPr>
          <a:lstStyle/>
          <a:p>
            <a:r>
              <a:rPr lang="en-US" dirty="0">
                <a:latin typeface="Söhne"/>
              </a:rPr>
              <a:t>Sensor Device Output Signal</a:t>
            </a:r>
          </a:p>
          <a:p>
            <a:endParaRPr lang="en-US" dirty="0">
              <a:latin typeface="Söhne"/>
            </a:endParaRPr>
          </a:p>
          <a:p>
            <a:r>
              <a:rPr lang="en-US" dirty="0">
                <a:latin typeface="Söhne"/>
              </a:rPr>
              <a:t>Goes to Arduino</a:t>
            </a:r>
          </a:p>
        </p:txBody>
      </p:sp>
      <p:sp>
        <p:nvSpPr>
          <p:cNvPr id="28" name="TextBox 27">
            <a:extLst>
              <a:ext uri="{FF2B5EF4-FFF2-40B4-BE49-F238E27FC236}">
                <a16:creationId xmlns:a16="http://schemas.microsoft.com/office/drawing/2014/main" id="{7ABF0D32-6D93-38B3-81E0-612A3F11EB7E}"/>
              </a:ext>
            </a:extLst>
          </p:cNvPr>
          <p:cNvSpPr txBox="1"/>
          <p:nvPr/>
        </p:nvSpPr>
        <p:spPr>
          <a:xfrm>
            <a:off x="1932211" y="5032703"/>
            <a:ext cx="2190771" cy="1200329"/>
          </a:xfrm>
          <a:prstGeom prst="rect">
            <a:avLst/>
          </a:prstGeom>
          <a:noFill/>
        </p:spPr>
        <p:txBody>
          <a:bodyPr wrap="square">
            <a:spAutoFit/>
          </a:bodyPr>
          <a:lstStyle/>
          <a:p>
            <a:r>
              <a:rPr lang="en-US" dirty="0">
                <a:latin typeface="Söhne"/>
              </a:rPr>
              <a:t>Sensor Device</a:t>
            </a:r>
            <a:br>
              <a:rPr lang="en-US" dirty="0">
                <a:latin typeface="Söhne"/>
              </a:rPr>
            </a:br>
            <a:r>
              <a:rPr lang="en-US" dirty="0">
                <a:latin typeface="Söhne"/>
              </a:rPr>
              <a:t>Activation</a:t>
            </a:r>
          </a:p>
          <a:p>
            <a:endParaRPr lang="en-US" dirty="0">
              <a:latin typeface="Söhne"/>
            </a:endParaRPr>
          </a:p>
          <a:p>
            <a:r>
              <a:rPr lang="en-US" dirty="0">
                <a:latin typeface="Söhne"/>
              </a:rPr>
              <a:t>Comes from Arduino</a:t>
            </a:r>
          </a:p>
        </p:txBody>
      </p:sp>
    </p:spTree>
    <p:extLst>
      <p:ext uri="{BB962C8B-B14F-4D97-AF65-F5344CB8AC3E}">
        <p14:creationId xmlns:p14="http://schemas.microsoft.com/office/powerpoint/2010/main" val="313208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296635"/>
            <a:ext cx="5600246" cy="1107996"/>
          </a:xfrm>
          <a:prstGeom prst="rect">
            <a:avLst/>
          </a:prstGeom>
          <a:noFill/>
        </p:spPr>
        <p:txBody>
          <a:bodyPr wrap="square" rtlCol="0">
            <a:spAutoFit/>
          </a:bodyPr>
          <a:lstStyle/>
          <a:p>
            <a:r>
              <a:rPr lang="en-US" sz="6600">
                <a:latin typeface="Super Smash TV" panose="00000400000000000000" pitchFamily="2" charset="0"/>
              </a:rPr>
              <a:t>Andrew Pettus</a:t>
            </a:r>
            <a:endParaRPr lang="en-US" sz="6600" dirty="0">
              <a:latin typeface="Super Smash TV" panose="00000400000000000000" pitchFamily="2" charset="0"/>
            </a:endParaRPr>
          </a:p>
        </p:txBody>
      </p:sp>
      <p:sp>
        <p:nvSpPr>
          <p:cNvPr id="13" name="TextBox 12">
            <a:extLst>
              <a:ext uri="{FF2B5EF4-FFF2-40B4-BE49-F238E27FC236}">
                <a16:creationId xmlns:a16="http://schemas.microsoft.com/office/drawing/2014/main" id="{01C6AA32-1E0E-E954-1397-CDF73595CE12}"/>
              </a:ext>
            </a:extLst>
          </p:cNvPr>
          <p:cNvSpPr txBox="1"/>
          <p:nvPr/>
        </p:nvSpPr>
        <p:spPr>
          <a:xfrm>
            <a:off x="-4410561" y="520985"/>
            <a:ext cx="6333455" cy="1569660"/>
          </a:xfrm>
          <a:prstGeom prst="rect">
            <a:avLst/>
          </a:prstGeom>
          <a:noFill/>
        </p:spPr>
        <p:txBody>
          <a:bodyPr wrap="square">
            <a:spAutoFit/>
          </a:bodyPr>
          <a:lstStyle/>
          <a:p>
            <a:endParaRPr lang="en-US" sz="2400" dirty="0">
              <a:latin typeface="OCR A Extended" panose="02010509020102010303" pitchFamily="50" charset="0"/>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p:txBody>
      </p:sp>
      <p:pic>
        <p:nvPicPr>
          <p:cNvPr id="2056" name="Picture 8" descr="ARES">
            <a:extLst>
              <a:ext uri="{FF2B5EF4-FFF2-40B4-BE49-F238E27FC236}">
                <a16:creationId xmlns:a16="http://schemas.microsoft.com/office/drawing/2014/main" id="{41828186-8232-30C3-DFCB-04477A6C7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5" y="3022244"/>
            <a:ext cx="2556827" cy="11810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black and white silhouette of a radio&#10;&#10;Description automatically generated">
            <a:extLst>
              <a:ext uri="{FF2B5EF4-FFF2-40B4-BE49-F238E27FC236}">
                <a16:creationId xmlns:a16="http://schemas.microsoft.com/office/drawing/2014/main" id="{AB2C280A-91C7-43AB-EBCE-9E0E6B728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718" y="2383167"/>
            <a:ext cx="990203" cy="1107996"/>
          </a:xfrm>
          <a:prstGeom prst="rect">
            <a:avLst/>
          </a:prstGeom>
        </p:spPr>
      </p:pic>
      <p:sp>
        <p:nvSpPr>
          <p:cNvPr id="21" name="TextBox 20">
            <a:extLst>
              <a:ext uri="{FF2B5EF4-FFF2-40B4-BE49-F238E27FC236}">
                <a16:creationId xmlns:a16="http://schemas.microsoft.com/office/drawing/2014/main" id="{5E8A4B35-90E5-5C3B-03D2-5A7971391EAD}"/>
              </a:ext>
            </a:extLst>
          </p:cNvPr>
          <p:cNvSpPr txBox="1"/>
          <p:nvPr/>
        </p:nvSpPr>
        <p:spPr>
          <a:xfrm>
            <a:off x="2800123" y="3058763"/>
            <a:ext cx="2346104" cy="1107996"/>
          </a:xfrm>
          <a:prstGeom prst="rect">
            <a:avLst/>
          </a:prstGeom>
          <a:noFill/>
        </p:spPr>
        <p:txBody>
          <a:bodyPr wrap="square" rtlCol="0">
            <a:spAutoFit/>
          </a:bodyPr>
          <a:lstStyle/>
          <a:p>
            <a:r>
              <a:rPr lang="en-US" sz="6600" dirty="0">
                <a:latin typeface="Super Smash TV" panose="00000400000000000000" pitchFamily="2" charset="0"/>
                <a:cs typeface="Game Over" panose="00000400000000000000" pitchFamily="2" charset="-79"/>
              </a:rPr>
              <a:t>W6AMP</a:t>
            </a:r>
          </a:p>
        </p:txBody>
      </p:sp>
      <p:sp>
        <p:nvSpPr>
          <p:cNvPr id="45" name="TextBox 44">
            <a:extLst>
              <a:ext uri="{FF2B5EF4-FFF2-40B4-BE49-F238E27FC236}">
                <a16:creationId xmlns:a16="http://schemas.microsoft.com/office/drawing/2014/main" id="{CBEDB7FE-B908-1126-CF64-95373AEF7C3D}"/>
              </a:ext>
            </a:extLst>
          </p:cNvPr>
          <p:cNvSpPr txBox="1"/>
          <p:nvPr/>
        </p:nvSpPr>
        <p:spPr>
          <a:xfrm>
            <a:off x="1113622" y="1305815"/>
            <a:ext cx="9964756" cy="461665"/>
          </a:xfrm>
          <a:prstGeom prst="rect">
            <a:avLst/>
          </a:prstGeom>
          <a:noFill/>
        </p:spPr>
        <p:txBody>
          <a:bodyPr wrap="square">
            <a:spAutoFit/>
          </a:bodyPr>
          <a:lstStyle/>
          <a:p>
            <a:r>
              <a:rPr lang="en-US" sz="2400" dirty="0">
                <a:latin typeface="OCR A Extended" panose="02010509020102010303" pitchFamily="50" charset="0"/>
              </a:rPr>
              <a:t>Tech oriented my whole life with a focus on hardware</a:t>
            </a:r>
          </a:p>
        </p:txBody>
      </p:sp>
      <p:sp>
        <p:nvSpPr>
          <p:cNvPr id="46" name="TextBox 45">
            <a:extLst>
              <a:ext uri="{FF2B5EF4-FFF2-40B4-BE49-F238E27FC236}">
                <a16:creationId xmlns:a16="http://schemas.microsoft.com/office/drawing/2014/main" id="{6FE4778F-D8F7-B275-EFD5-68E31260E793}"/>
              </a:ext>
            </a:extLst>
          </p:cNvPr>
          <p:cNvSpPr txBox="1"/>
          <p:nvPr/>
        </p:nvSpPr>
        <p:spPr>
          <a:xfrm>
            <a:off x="2053329" y="1787642"/>
            <a:ext cx="8085341" cy="461665"/>
          </a:xfrm>
          <a:prstGeom prst="rect">
            <a:avLst/>
          </a:prstGeom>
          <a:noFill/>
        </p:spPr>
        <p:txBody>
          <a:bodyPr wrap="square">
            <a:spAutoFit/>
          </a:bodyPr>
          <a:lstStyle/>
          <a:p>
            <a:r>
              <a:rPr lang="en-US" sz="2400" dirty="0">
                <a:latin typeface="OCR A Extended" panose="02010509020102010303" pitchFamily="50" charset="0"/>
              </a:rPr>
              <a:t>Got into Amateur Radio and Computers at 12</a:t>
            </a:r>
          </a:p>
        </p:txBody>
      </p:sp>
      <p:pic>
        <p:nvPicPr>
          <p:cNvPr id="5" name="Picture 4" descr="A cartoon of two people holding objects&#10;&#10;Description automatically generated with medium confidence">
            <a:extLst>
              <a:ext uri="{FF2B5EF4-FFF2-40B4-BE49-F238E27FC236}">
                <a16:creationId xmlns:a16="http://schemas.microsoft.com/office/drawing/2014/main" id="{F959D515-02E3-353C-FF0B-62E3CF53D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560" y="4470999"/>
            <a:ext cx="3615179" cy="2597506"/>
          </a:xfrm>
          <a:prstGeom prst="rect">
            <a:avLst/>
          </a:prstGeom>
        </p:spPr>
      </p:pic>
      <p:sp>
        <p:nvSpPr>
          <p:cNvPr id="6" name="TextBox 5">
            <a:extLst>
              <a:ext uri="{FF2B5EF4-FFF2-40B4-BE49-F238E27FC236}">
                <a16:creationId xmlns:a16="http://schemas.microsoft.com/office/drawing/2014/main" id="{5F3C838C-8BF3-AC2F-45EC-CB60A3F3C91D}"/>
              </a:ext>
            </a:extLst>
          </p:cNvPr>
          <p:cNvSpPr txBox="1"/>
          <p:nvPr/>
        </p:nvSpPr>
        <p:spPr>
          <a:xfrm>
            <a:off x="-222111" y="-653357"/>
            <a:ext cx="12875143" cy="461665"/>
          </a:xfrm>
          <a:prstGeom prst="rect">
            <a:avLst/>
          </a:prstGeom>
          <a:noFill/>
        </p:spPr>
        <p:txBody>
          <a:bodyPr wrap="square">
            <a:spAutoFit/>
          </a:bodyPr>
          <a:lstStyle/>
          <a:p>
            <a:r>
              <a:rPr lang="en-US" sz="2400" dirty="0">
                <a:latin typeface="OCR A Extended" panose="02010509020102010303" pitchFamily="50" charset="0"/>
                <a:cs typeface="Game Over" panose="00000400000000000000" pitchFamily="2" charset="-79"/>
              </a:rPr>
              <a:t>Code averse until recently; </a:t>
            </a:r>
            <a:r>
              <a:rPr lang="en-US" sz="2400" dirty="0" err="1">
                <a:latin typeface="OCR A Extended" panose="02010509020102010303" pitchFamily="50" charset="0"/>
                <a:cs typeface="Game Over" panose="00000400000000000000" pitchFamily="2" charset="-79"/>
              </a:rPr>
              <a:t>Blockly</a:t>
            </a:r>
            <a:r>
              <a:rPr lang="en-US" sz="2400" dirty="0">
                <a:latin typeface="OCR A Extended" panose="02010509020102010303" pitchFamily="50" charset="0"/>
                <a:cs typeface="Game Over" panose="00000400000000000000" pitchFamily="2" charset="-79"/>
              </a:rPr>
              <a:t> got me started with Python</a:t>
            </a:r>
            <a:endParaRPr lang="en-US" sz="2400" dirty="0">
              <a:latin typeface="OCR A Extended" panose="02010509020102010303" pitchFamily="50" charset="0"/>
            </a:endParaRPr>
          </a:p>
        </p:txBody>
      </p:sp>
      <p:pic>
        <p:nvPicPr>
          <p:cNvPr id="7" name="Picture 6">
            <a:extLst>
              <a:ext uri="{FF2B5EF4-FFF2-40B4-BE49-F238E27FC236}">
                <a16:creationId xmlns:a16="http://schemas.microsoft.com/office/drawing/2014/main" id="{25A55B90-F69D-DD31-9FFC-1727CD2EC74B}"/>
              </a:ext>
            </a:extLst>
          </p:cNvPr>
          <p:cNvPicPr>
            <a:picLocks noChangeAspect="1"/>
          </p:cNvPicPr>
          <p:nvPr/>
        </p:nvPicPr>
        <p:blipFill>
          <a:blip r:embed="rId6"/>
          <a:stretch>
            <a:fillRect/>
          </a:stretch>
        </p:blipFill>
        <p:spPr>
          <a:xfrm>
            <a:off x="5539591" y="7265357"/>
            <a:ext cx="985287" cy="245149"/>
          </a:xfrm>
          <a:prstGeom prst="rect">
            <a:avLst/>
          </a:prstGeom>
        </p:spPr>
      </p:pic>
      <p:sp>
        <p:nvSpPr>
          <p:cNvPr id="2" name="TextBox 1">
            <a:extLst>
              <a:ext uri="{FF2B5EF4-FFF2-40B4-BE49-F238E27FC236}">
                <a16:creationId xmlns:a16="http://schemas.microsoft.com/office/drawing/2014/main" id="{71C1DE57-5144-5F59-2074-C3516F8EE896}"/>
              </a:ext>
            </a:extLst>
          </p:cNvPr>
          <p:cNvSpPr txBox="1"/>
          <p:nvPr/>
        </p:nvSpPr>
        <p:spPr>
          <a:xfrm>
            <a:off x="-5214418" y="1495809"/>
            <a:ext cx="6333455" cy="461665"/>
          </a:xfrm>
          <a:prstGeom prst="rect">
            <a:avLst/>
          </a:prstGeom>
          <a:noFill/>
        </p:spPr>
        <p:txBody>
          <a:bodyPr wrap="square">
            <a:spAutoFit/>
          </a:bodyPr>
          <a:lstStyle/>
          <a:p>
            <a:r>
              <a:rPr lang="en-US" sz="2400" dirty="0">
                <a:latin typeface="OCR A Extended" panose="02010509020102010303" pitchFamily="50" charset="0"/>
              </a:rPr>
              <a:t>&lt;2 Years coding experience</a:t>
            </a:r>
          </a:p>
        </p:txBody>
      </p:sp>
      <p:pic>
        <p:nvPicPr>
          <p:cNvPr id="1034" name="Picture 10" descr="Buy Computer Parts and Hardware Online | PC Parts Store">
            <a:extLst>
              <a:ext uri="{FF2B5EF4-FFF2-40B4-BE49-F238E27FC236}">
                <a16:creationId xmlns:a16="http://schemas.microsoft.com/office/drawing/2014/main" id="{F6CA5EE1-DDC7-6920-4A0E-68ED7CDBE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2742" y="4505870"/>
            <a:ext cx="4211793" cy="23754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5215422-F618-45C1-EC8E-7FDDC6649EB3}"/>
              </a:ext>
            </a:extLst>
          </p:cNvPr>
          <p:cNvPicPr>
            <a:picLocks noChangeAspect="1"/>
          </p:cNvPicPr>
          <p:nvPr/>
        </p:nvPicPr>
        <p:blipFill>
          <a:blip r:embed="rId8"/>
          <a:stretch>
            <a:fillRect/>
          </a:stretch>
        </p:blipFill>
        <p:spPr>
          <a:xfrm>
            <a:off x="5495773" y="2813831"/>
            <a:ext cx="3836140" cy="2306726"/>
          </a:xfrm>
          <a:prstGeom prst="rect">
            <a:avLst/>
          </a:prstGeom>
        </p:spPr>
      </p:pic>
      <p:pic>
        <p:nvPicPr>
          <p:cNvPr id="18" name="Picture 17" descr="A computer tower with many fans&#10;&#10;Description automatically generated">
            <a:extLst>
              <a:ext uri="{FF2B5EF4-FFF2-40B4-BE49-F238E27FC236}">
                <a16:creationId xmlns:a16="http://schemas.microsoft.com/office/drawing/2014/main" id="{769FDBE8-E737-A300-C142-6F888BE752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2415" y="2175354"/>
            <a:ext cx="2631618" cy="2631618"/>
          </a:xfrm>
          <a:prstGeom prst="rect">
            <a:avLst/>
          </a:prstGeom>
        </p:spPr>
      </p:pic>
      <p:pic>
        <p:nvPicPr>
          <p:cNvPr id="22" name="Picture 21" descr="A box with a computer graphics card&#10;&#10;Description automatically generated">
            <a:extLst>
              <a:ext uri="{FF2B5EF4-FFF2-40B4-BE49-F238E27FC236}">
                <a16:creationId xmlns:a16="http://schemas.microsoft.com/office/drawing/2014/main" id="{908D17B7-6D4C-D7EE-6F62-365D6F9571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95773" y="4556796"/>
            <a:ext cx="3431689" cy="2513712"/>
          </a:xfrm>
          <a:prstGeom prst="rect">
            <a:avLst/>
          </a:prstGeom>
        </p:spPr>
      </p:pic>
    </p:spTree>
    <p:extLst>
      <p:ext uri="{BB962C8B-B14F-4D97-AF65-F5344CB8AC3E}">
        <p14:creationId xmlns:p14="http://schemas.microsoft.com/office/powerpoint/2010/main" val="311012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2389981-045B-020F-CBC2-2089D0A06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317" y="1078343"/>
            <a:ext cx="7143796" cy="55535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blue circuit board with wires and wires&#10;&#10;Description automatically generated">
            <a:extLst>
              <a:ext uri="{FF2B5EF4-FFF2-40B4-BE49-F238E27FC236}">
                <a16:creationId xmlns:a16="http://schemas.microsoft.com/office/drawing/2014/main" id="{06F64DF2-FE42-608F-207A-9DF262EA9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1621113" y="-1558662"/>
            <a:ext cx="2334087" cy="1558662"/>
          </a:xfrm>
          <a:prstGeom prst="rect">
            <a:avLst/>
          </a:prstGeom>
        </p:spPr>
      </p:pic>
      <p:sp>
        <p:nvSpPr>
          <p:cNvPr id="2" name="TextBox 1">
            <a:extLst>
              <a:ext uri="{FF2B5EF4-FFF2-40B4-BE49-F238E27FC236}">
                <a16:creationId xmlns:a16="http://schemas.microsoft.com/office/drawing/2014/main" id="{420F519A-314F-FA28-A1A8-AF3BF29D8F38}"/>
              </a:ext>
            </a:extLst>
          </p:cNvPr>
          <p:cNvSpPr txBox="1"/>
          <p:nvPr/>
        </p:nvSpPr>
        <p:spPr>
          <a:xfrm>
            <a:off x="196543" y="1200805"/>
            <a:ext cx="3746247" cy="4801314"/>
          </a:xfrm>
          <a:prstGeom prst="rect">
            <a:avLst/>
          </a:prstGeom>
          <a:noFill/>
        </p:spPr>
        <p:txBody>
          <a:bodyPr wrap="square">
            <a:spAutoFit/>
          </a:bodyPr>
          <a:lstStyle/>
          <a:p>
            <a:r>
              <a:rPr lang="en-US" b="0" i="0" dirty="0">
                <a:effectLst/>
                <a:latin typeface="OCR A Extended" panose="02010509020102010303" pitchFamily="50" charset="0"/>
              </a:rPr>
              <a:t>A </a:t>
            </a:r>
            <a:r>
              <a:rPr lang="en-US" b="1" i="0" dirty="0">
                <a:effectLst/>
                <a:latin typeface="OCR A Extended" panose="02010509020102010303" pitchFamily="50" charset="0"/>
              </a:rPr>
              <a:t>breadboard</a:t>
            </a:r>
            <a:r>
              <a:rPr lang="en-US" b="0" i="0" dirty="0">
                <a:effectLst/>
                <a:latin typeface="OCR A Extended" panose="02010509020102010303" pitchFamily="50" charset="0"/>
              </a:rPr>
              <a:t> is a solderless device used in the prototyping of electronics.</a:t>
            </a:r>
          </a:p>
          <a:p>
            <a:endParaRPr lang="en-US" b="0" i="0" dirty="0">
              <a:effectLst/>
              <a:latin typeface="OCR A Extended" panose="02010509020102010303" pitchFamily="50" charset="0"/>
            </a:endParaRPr>
          </a:p>
          <a:p>
            <a:r>
              <a:rPr lang="en-US" b="0" i="0" dirty="0">
                <a:effectLst/>
                <a:latin typeface="OCR A Extended" panose="02010509020102010303" pitchFamily="50" charset="0"/>
              </a:rPr>
              <a:t>Allows for easy placement and removal of electronic components and wires. </a:t>
            </a:r>
          </a:p>
          <a:p>
            <a:endParaRPr lang="en-US" dirty="0">
              <a:latin typeface="OCR A Extended" panose="02010509020102010303" pitchFamily="50" charset="0"/>
            </a:endParaRPr>
          </a:p>
          <a:p>
            <a:r>
              <a:rPr lang="en-US" b="0" i="0" dirty="0">
                <a:effectLst/>
                <a:latin typeface="OCR A Extended" panose="02010509020102010303" pitchFamily="50" charset="0"/>
              </a:rPr>
              <a:t>Create temporary circuits for testing and experimentation, facilitating design before finalizing a circuit in a permanent form such as a printed circuit board (PCB).</a:t>
            </a:r>
            <a:endParaRPr lang="en-US" dirty="0">
              <a:latin typeface="OCR A Extended" panose="02010509020102010303" pitchFamily="50" charset="0"/>
              <a:cs typeface="Game Over" panose="00000400000000000000" pitchFamily="2" charset="-79"/>
            </a:endParaRPr>
          </a:p>
        </p:txBody>
      </p:sp>
      <p:sp>
        <p:nvSpPr>
          <p:cNvPr id="3" name="Rectangle 2">
            <a:extLst>
              <a:ext uri="{FF2B5EF4-FFF2-40B4-BE49-F238E27FC236}">
                <a16:creationId xmlns:a16="http://schemas.microsoft.com/office/drawing/2014/main" id="{660CB340-2E98-A781-62EE-F709E8B7D2B3}"/>
              </a:ext>
            </a:extLst>
          </p:cNvPr>
          <p:cNvSpPr/>
          <p:nvPr/>
        </p:nvSpPr>
        <p:spPr>
          <a:xfrm rot="10800000">
            <a:off x="0" y="196806"/>
            <a:ext cx="5321300"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AE21B9-6CD8-9B04-4338-AD5A6CB84E47}"/>
              </a:ext>
            </a:extLst>
          </p:cNvPr>
          <p:cNvSpPr txBox="1"/>
          <p:nvPr/>
        </p:nvSpPr>
        <p:spPr>
          <a:xfrm>
            <a:off x="3" y="-319028"/>
            <a:ext cx="6138185" cy="923330"/>
          </a:xfrm>
          <a:prstGeom prst="rect">
            <a:avLst/>
          </a:prstGeom>
          <a:noFill/>
        </p:spPr>
        <p:txBody>
          <a:bodyPr wrap="square" rtlCol="0">
            <a:spAutoFit/>
          </a:bodyPr>
          <a:lstStyle/>
          <a:p>
            <a:r>
              <a:rPr lang="en-US" sz="5400" dirty="0">
                <a:latin typeface="Super Smash TV" panose="00000400000000000000" pitchFamily="2" charset="0"/>
              </a:rPr>
              <a:t>Breadboard intro</a:t>
            </a:r>
          </a:p>
        </p:txBody>
      </p:sp>
    </p:spTree>
    <p:extLst>
      <p:ext uri="{BB962C8B-B14F-4D97-AF65-F5344CB8AC3E}">
        <p14:creationId xmlns:p14="http://schemas.microsoft.com/office/powerpoint/2010/main" val="313668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2389981-045B-020F-CBC2-2089D0A06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05" y="6858000"/>
            <a:ext cx="582305" cy="45268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ambridge-1 Breadboard Computer - Hackster.io">
            <a:extLst>
              <a:ext uri="{FF2B5EF4-FFF2-40B4-BE49-F238E27FC236}">
                <a16:creationId xmlns:a16="http://schemas.microsoft.com/office/drawing/2014/main" id="{82CAE6D9-5549-0547-BB29-53B97A008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6488" y="1372830"/>
            <a:ext cx="6796553" cy="43718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76DA91-5306-5066-12E4-9EC9DD5EA68C}"/>
              </a:ext>
            </a:extLst>
          </p:cNvPr>
          <p:cNvPicPr>
            <a:picLocks noChangeAspect="1"/>
          </p:cNvPicPr>
          <p:nvPr/>
        </p:nvPicPr>
        <p:blipFill>
          <a:blip r:embed="rId5"/>
          <a:stretch>
            <a:fillRect/>
          </a:stretch>
        </p:blipFill>
        <p:spPr>
          <a:xfrm>
            <a:off x="9829988" y="4849946"/>
            <a:ext cx="1905000" cy="1905000"/>
          </a:xfrm>
          <a:prstGeom prst="rect">
            <a:avLst/>
          </a:prstGeom>
        </p:spPr>
      </p:pic>
      <p:pic>
        <p:nvPicPr>
          <p:cNvPr id="8" name="Picture 7">
            <a:extLst>
              <a:ext uri="{FF2B5EF4-FFF2-40B4-BE49-F238E27FC236}">
                <a16:creationId xmlns:a16="http://schemas.microsoft.com/office/drawing/2014/main" id="{3CD7115F-EDAB-74B8-3999-2AEBA3F3FD33}"/>
              </a:ext>
            </a:extLst>
          </p:cNvPr>
          <p:cNvPicPr>
            <a:picLocks noChangeAspect="1"/>
          </p:cNvPicPr>
          <p:nvPr/>
        </p:nvPicPr>
        <p:blipFill>
          <a:blip r:embed="rId6"/>
          <a:stretch>
            <a:fillRect/>
          </a:stretch>
        </p:blipFill>
        <p:spPr>
          <a:xfrm>
            <a:off x="88900" y="621085"/>
            <a:ext cx="1905000" cy="1905000"/>
          </a:xfrm>
          <a:prstGeom prst="rect">
            <a:avLst/>
          </a:prstGeom>
        </p:spPr>
      </p:pic>
      <p:pic>
        <p:nvPicPr>
          <p:cNvPr id="12" name="Picture 11" descr="A blue circuit board with wires and wires&#10;&#10;Description automatically generated">
            <a:extLst>
              <a:ext uri="{FF2B5EF4-FFF2-40B4-BE49-F238E27FC236}">
                <a16:creationId xmlns:a16="http://schemas.microsoft.com/office/drawing/2014/main" id="{1EA01C53-8355-2304-70B5-7555AA11DE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38" y="-641394"/>
            <a:ext cx="10712450" cy="7153585"/>
          </a:xfrm>
          <a:prstGeom prst="rect">
            <a:avLst/>
          </a:prstGeom>
        </p:spPr>
      </p:pic>
    </p:spTree>
    <p:extLst>
      <p:ext uri="{BB962C8B-B14F-4D97-AF65-F5344CB8AC3E}">
        <p14:creationId xmlns:p14="http://schemas.microsoft.com/office/powerpoint/2010/main" val="2170089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ambridge-1 Breadboard Computer - Hackster.io">
            <a:extLst>
              <a:ext uri="{FF2B5EF4-FFF2-40B4-BE49-F238E27FC236}">
                <a16:creationId xmlns:a16="http://schemas.microsoft.com/office/drawing/2014/main" id="{82CAE6D9-5549-0547-BB29-53B97A008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323" y="409534"/>
            <a:ext cx="9387353" cy="603835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4CAB2F33-3251-91C8-920A-05B86DB2A153}"/>
              </a:ext>
            </a:extLst>
          </p:cNvPr>
          <p:cNvSpPr/>
          <p:nvPr/>
        </p:nvSpPr>
        <p:spPr>
          <a:xfrm rot="10800000">
            <a:off x="-953866" y="-2139993"/>
            <a:ext cx="3829050"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6917BB4-A8D0-9900-3FEC-01DCDD280498}"/>
              </a:ext>
            </a:extLst>
          </p:cNvPr>
          <p:cNvSpPr txBox="1"/>
          <p:nvPr/>
        </p:nvSpPr>
        <p:spPr>
          <a:xfrm>
            <a:off x="0" y="-2967045"/>
            <a:ext cx="6905625" cy="707886"/>
          </a:xfrm>
          <a:prstGeom prst="rect">
            <a:avLst/>
          </a:prstGeom>
          <a:noFill/>
        </p:spPr>
        <p:txBody>
          <a:bodyPr wrap="square" rtlCol="0">
            <a:spAutoFit/>
          </a:bodyPr>
          <a:lstStyle/>
          <a:p>
            <a:r>
              <a:rPr lang="en-US" sz="4000" dirty="0">
                <a:latin typeface="Super Smash TV" panose="00000400000000000000" pitchFamily="2" charset="0"/>
              </a:rPr>
              <a:t>What is a</a:t>
            </a:r>
          </a:p>
        </p:txBody>
      </p:sp>
      <p:sp>
        <p:nvSpPr>
          <p:cNvPr id="34" name="TextBox 33">
            <a:extLst>
              <a:ext uri="{FF2B5EF4-FFF2-40B4-BE49-F238E27FC236}">
                <a16:creationId xmlns:a16="http://schemas.microsoft.com/office/drawing/2014/main" id="{65F33FD1-B1F8-8A79-6193-A6A2D427F42A}"/>
              </a:ext>
            </a:extLst>
          </p:cNvPr>
          <p:cNvSpPr txBox="1"/>
          <p:nvPr/>
        </p:nvSpPr>
        <p:spPr>
          <a:xfrm>
            <a:off x="-953863" y="-2655828"/>
            <a:ext cx="6138185" cy="923330"/>
          </a:xfrm>
          <a:prstGeom prst="rect">
            <a:avLst/>
          </a:prstGeom>
          <a:noFill/>
        </p:spPr>
        <p:txBody>
          <a:bodyPr wrap="square" rtlCol="0">
            <a:spAutoFit/>
          </a:bodyPr>
          <a:lstStyle/>
          <a:p>
            <a:r>
              <a:rPr lang="en-US" sz="5400" dirty="0">
                <a:latin typeface="Super Smash TV" panose="00000400000000000000" pitchFamily="2" charset="0"/>
              </a:rPr>
              <a:t>Breadboard?</a:t>
            </a:r>
          </a:p>
        </p:txBody>
      </p:sp>
      <p:pic>
        <p:nvPicPr>
          <p:cNvPr id="6" name="Picture 5">
            <a:extLst>
              <a:ext uri="{FF2B5EF4-FFF2-40B4-BE49-F238E27FC236}">
                <a16:creationId xmlns:a16="http://schemas.microsoft.com/office/drawing/2014/main" id="{2D76DA91-5306-5066-12E4-9EC9DD5EA68C}"/>
              </a:ext>
            </a:extLst>
          </p:cNvPr>
          <p:cNvPicPr>
            <a:picLocks noChangeAspect="1"/>
          </p:cNvPicPr>
          <p:nvPr/>
        </p:nvPicPr>
        <p:blipFill>
          <a:blip r:embed="rId3"/>
          <a:stretch>
            <a:fillRect/>
          </a:stretch>
        </p:blipFill>
        <p:spPr>
          <a:xfrm>
            <a:off x="12596159" y="4763730"/>
            <a:ext cx="1905000" cy="1905000"/>
          </a:xfrm>
          <a:prstGeom prst="rect">
            <a:avLst/>
          </a:prstGeom>
        </p:spPr>
      </p:pic>
      <p:pic>
        <p:nvPicPr>
          <p:cNvPr id="8" name="Picture 7">
            <a:extLst>
              <a:ext uri="{FF2B5EF4-FFF2-40B4-BE49-F238E27FC236}">
                <a16:creationId xmlns:a16="http://schemas.microsoft.com/office/drawing/2014/main" id="{3CD7115F-EDAB-74B8-3999-2AEBA3F3FD33}"/>
              </a:ext>
            </a:extLst>
          </p:cNvPr>
          <p:cNvPicPr>
            <a:picLocks noChangeAspect="1"/>
          </p:cNvPicPr>
          <p:nvPr/>
        </p:nvPicPr>
        <p:blipFill>
          <a:blip r:embed="rId4"/>
          <a:stretch>
            <a:fillRect/>
          </a:stretch>
        </p:blipFill>
        <p:spPr>
          <a:xfrm>
            <a:off x="-3610742" y="-584054"/>
            <a:ext cx="1905000" cy="1905000"/>
          </a:xfrm>
          <a:prstGeom prst="rect">
            <a:avLst/>
          </a:prstGeom>
        </p:spPr>
      </p:pic>
      <p:pic>
        <p:nvPicPr>
          <p:cNvPr id="12" name="Picture 11" descr="A blue circuit board with wires and wires&#10;&#10;Description automatically generated">
            <a:extLst>
              <a:ext uri="{FF2B5EF4-FFF2-40B4-BE49-F238E27FC236}">
                <a16:creationId xmlns:a16="http://schemas.microsoft.com/office/drawing/2014/main" id="{1EA01C53-8355-2304-70B5-7555AA11D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3400" y="-6530654"/>
            <a:ext cx="9387353" cy="6268709"/>
          </a:xfrm>
          <a:prstGeom prst="rect">
            <a:avLst/>
          </a:prstGeom>
        </p:spPr>
      </p:pic>
      <p:pic>
        <p:nvPicPr>
          <p:cNvPr id="2" name="Picture 1">
            <a:extLst>
              <a:ext uri="{FF2B5EF4-FFF2-40B4-BE49-F238E27FC236}">
                <a16:creationId xmlns:a16="http://schemas.microsoft.com/office/drawing/2014/main" id="{190DD005-1219-2FE7-3845-60BD03F90442}"/>
              </a:ext>
            </a:extLst>
          </p:cNvPr>
          <p:cNvPicPr>
            <a:picLocks noChangeAspect="1"/>
          </p:cNvPicPr>
          <p:nvPr/>
        </p:nvPicPr>
        <p:blipFill>
          <a:blip r:embed="rId6"/>
          <a:stretch>
            <a:fillRect/>
          </a:stretch>
        </p:blipFill>
        <p:spPr>
          <a:xfrm>
            <a:off x="137651" y="-4688825"/>
            <a:ext cx="11909820" cy="4318945"/>
          </a:xfrm>
          <a:prstGeom prst="rect">
            <a:avLst/>
          </a:prstGeom>
        </p:spPr>
      </p:pic>
    </p:spTree>
    <p:extLst>
      <p:ext uri="{BB962C8B-B14F-4D97-AF65-F5344CB8AC3E}">
        <p14:creationId xmlns:p14="http://schemas.microsoft.com/office/powerpoint/2010/main" val="106126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EB3470-1A80-5A94-3354-E8B3685F67E4}"/>
              </a:ext>
            </a:extLst>
          </p:cNvPr>
          <p:cNvPicPr>
            <a:picLocks noChangeAspect="1"/>
          </p:cNvPicPr>
          <p:nvPr/>
        </p:nvPicPr>
        <p:blipFill>
          <a:blip r:embed="rId2"/>
          <a:stretch>
            <a:fillRect/>
          </a:stretch>
        </p:blipFill>
        <p:spPr>
          <a:xfrm>
            <a:off x="137651" y="1122042"/>
            <a:ext cx="11909820" cy="4318945"/>
          </a:xfrm>
          <a:prstGeom prst="rect">
            <a:avLst/>
          </a:prstGeom>
        </p:spPr>
      </p:pic>
      <p:graphicFrame>
        <p:nvGraphicFramePr>
          <p:cNvPr id="2" name="Object 1">
            <a:extLst>
              <a:ext uri="{FF2B5EF4-FFF2-40B4-BE49-F238E27FC236}">
                <a16:creationId xmlns:a16="http://schemas.microsoft.com/office/drawing/2014/main" id="{C97055C1-E4EB-3D86-C0B2-6BFB075B6CDD}"/>
              </a:ext>
            </a:extLst>
          </p:cNvPr>
          <p:cNvGraphicFramePr>
            <a:graphicFrameLocks noChangeAspect="1"/>
          </p:cNvGraphicFramePr>
          <p:nvPr>
            <p:extLst>
              <p:ext uri="{D42A27DB-BD31-4B8C-83A1-F6EECF244321}">
                <p14:modId xmlns:p14="http://schemas.microsoft.com/office/powerpoint/2010/main" val="2971862028"/>
              </p:ext>
            </p:extLst>
          </p:nvPr>
        </p:nvGraphicFramePr>
        <p:xfrm>
          <a:off x="367216" y="-4497681"/>
          <a:ext cx="11760102" cy="4287030"/>
        </p:xfrm>
        <a:graphic>
          <a:graphicData uri="http://schemas.openxmlformats.org/presentationml/2006/ole">
            <mc:AlternateContent xmlns:mc="http://schemas.openxmlformats.org/markup-compatibility/2006">
              <mc:Choice xmlns:v="urn:schemas-microsoft-com:vml" Requires="v">
                <p:oleObj r:id="rId3" imgW="15263280" imgH="5561640" progId="">
                  <p:embed/>
                </p:oleObj>
              </mc:Choice>
              <mc:Fallback>
                <p:oleObj r:id="rId3" imgW="15263280" imgH="5561640" progId="">
                  <p:embed/>
                  <p:pic>
                    <p:nvPicPr>
                      <p:cNvPr id="4" name="Object 3">
                        <a:extLst>
                          <a:ext uri="{FF2B5EF4-FFF2-40B4-BE49-F238E27FC236}">
                            <a16:creationId xmlns:a16="http://schemas.microsoft.com/office/drawing/2014/main" id="{6F130561-3603-C8B3-2AF1-6FC1D52CD77F}"/>
                          </a:ext>
                        </a:extLst>
                      </p:cNvPr>
                      <p:cNvPicPr/>
                      <p:nvPr/>
                    </p:nvPicPr>
                    <p:blipFill>
                      <a:blip r:embed="rId4"/>
                      <a:stretch>
                        <a:fillRect/>
                      </a:stretch>
                    </p:blipFill>
                    <p:spPr>
                      <a:xfrm>
                        <a:off x="367216" y="-4497681"/>
                        <a:ext cx="11760102" cy="4287030"/>
                      </a:xfrm>
                      <a:prstGeom prst="rect">
                        <a:avLst/>
                      </a:prstGeom>
                    </p:spPr>
                  </p:pic>
                </p:oleObj>
              </mc:Fallback>
            </mc:AlternateContent>
          </a:graphicData>
        </a:graphic>
      </p:graphicFrame>
    </p:spTree>
    <p:extLst>
      <p:ext uri="{BB962C8B-B14F-4D97-AF65-F5344CB8AC3E}">
        <p14:creationId xmlns:p14="http://schemas.microsoft.com/office/powerpoint/2010/main" val="416377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A9C83E-EA4B-2E02-7BB2-F9608D7C8444}"/>
              </a:ext>
            </a:extLst>
          </p:cNvPr>
          <p:cNvPicPr>
            <a:picLocks noChangeAspect="1"/>
          </p:cNvPicPr>
          <p:nvPr/>
        </p:nvPicPr>
        <p:blipFill>
          <a:blip r:embed="rId2"/>
          <a:stretch>
            <a:fillRect/>
          </a:stretch>
        </p:blipFill>
        <p:spPr>
          <a:xfrm>
            <a:off x="356534" y="-6228197"/>
            <a:ext cx="11649002" cy="5867530"/>
          </a:xfrm>
          <a:prstGeom prst="rect">
            <a:avLst/>
          </a:prstGeom>
        </p:spPr>
      </p:pic>
      <p:pic>
        <p:nvPicPr>
          <p:cNvPr id="2" name="Picture 1">
            <a:extLst>
              <a:ext uri="{FF2B5EF4-FFF2-40B4-BE49-F238E27FC236}">
                <a16:creationId xmlns:a16="http://schemas.microsoft.com/office/drawing/2014/main" id="{BF267A16-F7DC-3CFA-337A-E543C608A8D8}"/>
              </a:ext>
            </a:extLst>
          </p:cNvPr>
          <p:cNvPicPr>
            <a:picLocks noChangeAspect="1"/>
          </p:cNvPicPr>
          <p:nvPr/>
        </p:nvPicPr>
        <p:blipFill>
          <a:blip r:embed="rId3"/>
          <a:stretch>
            <a:fillRect/>
          </a:stretch>
        </p:blipFill>
        <p:spPr>
          <a:xfrm>
            <a:off x="217498" y="7089600"/>
            <a:ext cx="11909820" cy="4318945"/>
          </a:xfrm>
          <a:prstGeom prst="rect">
            <a:avLst/>
          </a:prstGeom>
        </p:spPr>
      </p:pic>
      <p:graphicFrame>
        <p:nvGraphicFramePr>
          <p:cNvPr id="4" name="Object 3">
            <a:extLst>
              <a:ext uri="{FF2B5EF4-FFF2-40B4-BE49-F238E27FC236}">
                <a16:creationId xmlns:a16="http://schemas.microsoft.com/office/drawing/2014/main" id="{6F130561-3603-C8B3-2AF1-6FC1D52CD77F}"/>
              </a:ext>
            </a:extLst>
          </p:cNvPr>
          <p:cNvGraphicFramePr>
            <a:graphicFrameLocks noChangeAspect="1"/>
          </p:cNvGraphicFramePr>
          <p:nvPr>
            <p:extLst>
              <p:ext uri="{D42A27DB-BD31-4B8C-83A1-F6EECF244321}">
                <p14:modId xmlns:p14="http://schemas.microsoft.com/office/powerpoint/2010/main" val="2697380153"/>
              </p:ext>
            </p:extLst>
          </p:nvPr>
        </p:nvGraphicFramePr>
        <p:xfrm>
          <a:off x="367216" y="1220951"/>
          <a:ext cx="11760102" cy="4287030"/>
        </p:xfrm>
        <a:graphic>
          <a:graphicData uri="http://schemas.openxmlformats.org/presentationml/2006/ole">
            <mc:AlternateContent xmlns:mc="http://schemas.openxmlformats.org/markup-compatibility/2006">
              <mc:Choice xmlns:v="urn:schemas-microsoft-com:vml" Requires="v">
                <p:oleObj r:id="rId4" imgW="15263280" imgH="5561640" progId="">
                  <p:embed/>
                </p:oleObj>
              </mc:Choice>
              <mc:Fallback>
                <p:oleObj r:id="rId4" imgW="15263280" imgH="5561640" progId="">
                  <p:embed/>
                  <p:pic>
                    <p:nvPicPr>
                      <p:cNvPr id="0" name=""/>
                      <p:cNvPicPr/>
                      <p:nvPr/>
                    </p:nvPicPr>
                    <p:blipFill>
                      <a:blip r:embed="rId5"/>
                      <a:stretch>
                        <a:fillRect/>
                      </a:stretch>
                    </p:blipFill>
                    <p:spPr>
                      <a:xfrm>
                        <a:off x="367216" y="1220951"/>
                        <a:ext cx="11760102" cy="4287030"/>
                      </a:xfrm>
                      <a:prstGeom prst="rect">
                        <a:avLst/>
                      </a:prstGeom>
                    </p:spPr>
                  </p:pic>
                </p:oleObj>
              </mc:Fallback>
            </mc:AlternateContent>
          </a:graphicData>
        </a:graphic>
      </p:graphicFrame>
    </p:spTree>
    <p:extLst>
      <p:ext uri="{BB962C8B-B14F-4D97-AF65-F5344CB8AC3E}">
        <p14:creationId xmlns:p14="http://schemas.microsoft.com/office/powerpoint/2010/main" val="48930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A9C83E-EA4B-2E02-7BB2-F9608D7C8444}"/>
              </a:ext>
            </a:extLst>
          </p:cNvPr>
          <p:cNvPicPr>
            <a:picLocks noChangeAspect="1"/>
          </p:cNvPicPr>
          <p:nvPr/>
        </p:nvPicPr>
        <p:blipFill>
          <a:blip r:embed="rId2"/>
          <a:stretch>
            <a:fillRect/>
          </a:stretch>
        </p:blipFill>
        <p:spPr>
          <a:xfrm>
            <a:off x="356534" y="349589"/>
            <a:ext cx="11649002" cy="5867530"/>
          </a:xfrm>
          <a:prstGeom prst="rect">
            <a:avLst/>
          </a:prstGeom>
        </p:spPr>
      </p:pic>
      <p:grpSp>
        <p:nvGrpSpPr>
          <p:cNvPr id="3" name="Group 2">
            <a:extLst>
              <a:ext uri="{FF2B5EF4-FFF2-40B4-BE49-F238E27FC236}">
                <a16:creationId xmlns:a16="http://schemas.microsoft.com/office/drawing/2014/main" id="{F24689E4-73CF-0F9A-A20C-9B61F100FE22}"/>
              </a:ext>
            </a:extLst>
          </p:cNvPr>
          <p:cNvGrpSpPr/>
          <p:nvPr/>
        </p:nvGrpSpPr>
        <p:grpSpPr>
          <a:xfrm>
            <a:off x="137651" y="-6370840"/>
            <a:ext cx="12054349" cy="5867530"/>
            <a:chOff x="-4994518" y="7159093"/>
            <a:chExt cx="9474687" cy="4216617"/>
          </a:xfrm>
        </p:grpSpPr>
        <p:pic>
          <p:nvPicPr>
            <p:cNvPr id="4" name="Picture 3">
              <a:extLst>
                <a:ext uri="{FF2B5EF4-FFF2-40B4-BE49-F238E27FC236}">
                  <a16:creationId xmlns:a16="http://schemas.microsoft.com/office/drawing/2014/main" id="{510C3F71-CFC7-4864-CD90-E9DC9165B14D}"/>
                </a:ext>
              </a:extLst>
            </p:cNvPr>
            <p:cNvPicPr>
              <a:picLocks noChangeAspect="1"/>
            </p:cNvPicPr>
            <p:nvPr/>
          </p:nvPicPr>
          <p:blipFill>
            <a:blip r:embed="rId3"/>
            <a:stretch>
              <a:fillRect/>
            </a:stretch>
          </p:blipFill>
          <p:spPr>
            <a:xfrm>
              <a:off x="-4994518" y="7159093"/>
              <a:ext cx="9474687" cy="4216617"/>
            </a:xfrm>
            <a:prstGeom prst="rect">
              <a:avLst/>
            </a:prstGeom>
          </p:spPr>
        </p:pic>
        <p:pic>
          <p:nvPicPr>
            <p:cNvPr id="5" name="Picture 4">
              <a:extLst>
                <a:ext uri="{FF2B5EF4-FFF2-40B4-BE49-F238E27FC236}">
                  <a16:creationId xmlns:a16="http://schemas.microsoft.com/office/drawing/2014/main" id="{AF25E609-CFD1-7C0D-1DF9-2E1B42939420}"/>
                </a:ext>
              </a:extLst>
            </p:cNvPr>
            <p:cNvPicPr>
              <a:picLocks noChangeAspect="1"/>
            </p:cNvPicPr>
            <p:nvPr/>
          </p:nvPicPr>
          <p:blipFill>
            <a:blip r:embed="rId4"/>
            <a:stretch>
              <a:fillRect/>
            </a:stretch>
          </p:blipFill>
          <p:spPr>
            <a:xfrm>
              <a:off x="-1089067" y="9902434"/>
              <a:ext cx="5569236" cy="1473276"/>
            </a:xfrm>
            <a:prstGeom prst="rect">
              <a:avLst/>
            </a:prstGeom>
          </p:spPr>
        </p:pic>
      </p:grpSp>
      <p:pic>
        <p:nvPicPr>
          <p:cNvPr id="27" name="Picture 26">
            <a:extLst>
              <a:ext uri="{FF2B5EF4-FFF2-40B4-BE49-F238E27FC236}">
                <a16:creationId xmlns:a16="http://schemas.microsoft.com/office/drawing/2014/main" id="{5F62E61F-7152-0DE5-D293-8BC715135A35}"/>
              </a:ext>
            </a:extLst>
          </p:cNvPr>
          <p:cNvPicPr>
            <a:picLocks noChangeAspect="1"/>
          </p:cNvPicPr>
          <p:nvPr/>
        </p:nvPicPr>
        <p:blipFill>
          <a:blip r:embed="rId5"/>
          <a:stretch>
            <a:fillRect/>
          </a:stretch>
        </p:blipFill>
        <p:spPr>
          <a:xfrm>
            <a:off x="8435605" y="421419"/>
            <a:ext cx="2121009" cy="1778091"/>
          </a:xfrm>
          <a:prstGeom prst="rect">
            <a:avLst/>
          </a:prstGeom>
        </p:spPr>
      </p:pic>
      <p:pic>
        <p:nvPicPr>
          <p:cNvPr id="29" name="Picture 28" descr="A close-up of a phone&#10;&#10;Description automatically generated">
            <a:extLst>
              <a:ext uri="{FF2B5EF4-FFF2-40B4-BE49-F238E27FC236}">
                <a16:creationId xmlns:a16="http://schemas.microsoft.com/office/drawing/2014/main" id="{36DD1539-49C7-9C5F-DC76-FFCC406111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1823" y="158274"/>
            <a:ext cx="606416" cy="2304379"/>
          </a:xfrm>
          <a:prstGeom prst="rect">
            <a:avLst/>
          </a:prstGeom>
        </p:spPr>
      </p:pic>
      <p:pic>
        <p:nvPicPr>
          <p:cNvPr id="31" name="Picture 30" descr="A close up of a device&#10;&#10;Description automatically generated">
            <a:extLst>
              <a:ext uri="{FF2B5EF4-FFF2-40B4-BE49-F238E27FC236}">
                <a16:creationId xmlns:a16="http://schemas.microsoft.com/office/drawing/2014/main" id="{E53F78E4-EEB5-89E7-F3B6-85FAFBF9E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82821" y="567606"/>
            <a:ext cx="1733279" cy="592964"/>
          </a:xfrm>
          <a:prstGeom prst="rect">
            <a:avLst/>
          </a:prstGeom>
        </p:spPr>
      </p:pic>
      <p:graphicFrame>
        <p:nvGraphicFramePr>
          <p:cNvPr id="2" name="Object 1">
            <a:extLst>
              <a:ext uri="{FF2B5EF4-FFF2-40B4-BE49-F238E27FC236}">
                <a16:creationId xmlns:a16="http://schemas.microsoft.com/office/drawing/2014/main" id="{0186AAFD-78A5-177E-EC1E-A79513784A10}"/>
              </a:ext>
            </a:extLst>
          </p:cNvPr>
          <p:cNvGraphicFramePr>
            <a:graphicFrameLocks noChangeAspect="1"/>
          </p:cNvGraphicFramePr>
          <p:nvPr>
            <p:extLst>
              <p:ext uri="{D42A27DB-BD31-4B8C-83A1-F6EECF244321}">
                <p14:modId xmlns:p14="http://schemas.microsoft.com/office/powerpoint/2010/main" val="597512260"/>
              </p:ext>
            </p:extLst>
          </p:nvPr>
        </p:nvGraphicFramePr>
        <p:xfrm>
          <a:off x="367216" y="6983126"/>
          <a:ext cx="11760102" cy="4287030"/>
        </p:xfrm>
        <a:graphic>
          <a:graphicData uri="http://schemas.openxmlformats.org/presentationml/2006/ole">
            <mc:AlternateContent xmlns:mc="http://schemas.openxmlformats.org/markup-compatibility/2006">
              <mc:Choice xmlns:v="urn:schemas-microsoft-com:vml" Requires="v">
                <p:oleObj r:id="rId8" imgW="15263280" imgH="5561640" progId="">
                  <p:embed/>
                </p:oleObj>
              </mc:Choice>
              <mc:Fallback>
                <p:oleObj r:id="rId8" imgW="15263280" imgH="5561640" progId="">
                  <p:embed/>
                  <p:pic>
                    <p:nvPicPr>
                      <p:cNvPr id="4" name="Object 3">
                        <a:extLst>
                          <a:ext uri="{FF2B5EF4-FFF2-40B4-BE49-F238E27FC236}">
                            <a16:creationId xmlns:a16="http://schemas.microsoft.com/office/drawing/2014/main" id="{6F130561-3603-C8B3-2AF1-6FC1D52CD77F}"/>
                          </a:ext>
                        </a:extLst>
                      </p:cNvPr>
                      <p:cNvPicPr/>
                      <p:nvPr/>
                    </p:nvPicPr>
                    <p:blipFill>
                      <a:blip r:embed="rId9"/>
                      <a:stretch>
                        <a:fillRect/>
                      </a:stretch>
                    </p:blipFill>
                    <p:spPr>
                      <a:xfrm>
                        <a:off x="367216" y="6983126"/>
                        <a:ext cx="11760102" cy="4287030"/>
                      </a:xfrm>
                      <a:prstGeom prst="rect">
                        <a:avLst/>
                      </a:prstGeom>
                    </p:spPr>
                  </p:pic>
                </p:oleObj>
              </mc:Fallback>
            </mc:AlternateContent>
          </a:graphicData>
        </a:graphic>
      </p:graphicFrame>
    </p:spTree>
    <p:extLst>
      <p:ext uri="{BB962C8B-B14F-4D97-AF65-F5344CB8AC3E}">
        <p14:creationId xmlns:p14="http://schemas.microsoft.com/office/powerpoint/2010/main" val="1776400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A9C83E-EA4B-2E02-7BB2-F9608D7C8444}"/>
              </a:ext>
            </a:extLst>
          </p:cNvPr>
          <p:cNvPicPr>
            <a:picLocks noChangeAspect="1"/>
          </p:cNvPicPr>
          <p:nvPr/>
        </p:nvPicPr>
        <p:blipFill>
          <a:blip r:embed="rId2"/>
          <a:stretch>
            <a:fillRect/>
          </a:stretch>
        </p:blipFill>
        <p:spPr>
          <a:xfrm>
            <a:off x="356534" y="7074854"/>
            <a:ext cx="11649002" cy="5867530"/>
          </a:xfrm>
          <a:prstGeom prst="rect">
            <a:avLst/>
          </a:prstGeom>
        </p:spPr>
      </p:pic>
      <p:grpSp>
        <p:nvGrpSpPr>
          <p:cNvPr id="25" name="Group 24">
            <a:extLst>
              <a:ext uri="{FF2B5EF4-FFF2-40B4-BE49-F238E27FC236}">
                <a16:creationId xmlns:a16="http://schemas.microsoft.com/office/drawing/2014/main" id="{F61673C8-B00A-5EFB-839C-3FE1E57780F7}"/>
              </a:ext>
            </a:extLst>
          </p:cNvPr>
          <p:cNvGrpSpPr/>
          <p:nvPr/>
        </p:nvGrpSpPr>
        <p:grpSpPr>
          <a:xfrm>
            <a:off x="0" y="432526"/>
            <a:ext cx="12054349" cy="5867530"/>
            <a:chOff x="-4994518" y="7159093"/>
            <a:chExt cx="9474687" cy="4216617"/>
          </a:xfrm>
        </p:grpSpPr>
        <p:pic>
          <p:nvPicPr>
            <p:cNvPr id="22" name="Picture 21">
              <a:extLst>
                <a:ext uri="{FF2B5EF4-FFF2-40B4-BE49-F238E27FC236}">
                  <a16:creationId xmlns:a16="http://schemas.microsoft.com/office/drawing/2014/main" id="{D04605E5-DDAB-C630-929B-10BFF226F932}"/>
                </a:ext>
              </a:extLst>
            </p:cNvPr>
            <p:cNvPicPr>
              <a:picLocks noChangeAspect="1"/>
            </p:cNvPicPr>
            <p:nvPr/>
          </p:nvPicPr>
          <p:blipFill>
            <a:blip r:embed="rId3"/>
            <a:stretch>
              <a:fillRect/>
            </a:stretch>
          </p:blipFill>
          <p:spPr>
            <a:xfrm>
              <a:off x="-4994518" y="7159093"/>
              <a:ext cx="9474687" cy="4216617"/>
            </a:xfrm>
            <a:prstGeom prst="rect">
              <a:avLst/>
            </a:prstGeom>
          </p:spPr>
        </p:pic>
        <p:pic>
          <p:nvPicPr>
            <p:cNvPr id="24" name="Picture 23">
              <a:extLst>
                <a:ext uri="{FF2B5EF4-FFF2-40B4-BE49-F238E27FC236}">
                  <a16:creationId xmlns:a16="http://schemas.microsoft.com/office/drawing/2014/main" id="{8A951383-9F7C-397C-A8EF-2107DD89FA6F}"/>
                </a:ext>
              </a:extLst>
            </p:cNvPr>
            <p:cNvPicPr>
              <a:picLocks noChangeAspect="1"/>
            </p:cNvPicPr>
            <p:nvPr/>
          </p:nvPicPr>
          <p:blipFill>
            <a:blip r:embed="rId4"/>
            <a:stretch>
              <a:fillRect/>
            </a:stretch>
          </p:blipFill>
          <p:spPr>
            <a:xfrm>
              <a:off x="-1089067" y="9902434"/>
              <a:ext cx="5569236" cy="1473276"/>
            </a:xfrm>
            <a:prstGeom prst="rect">
              <a:avLst/>
            </a:prstGeom>
          </p:spPr>
        </p:pic>
      </p:grpSp>
      <p:pic>
        <p:nvPicPr>
          <p:cNvPr id="7" name="Picture 2">
            <a:extLst>
              <a:ext uri="{FF2B5EF4-FFF2-40B4-BE49-F238E27FC236}">
                <a16:creationId xmlns:a16="http://schemas.microsoft.com/office/drawing/2014/main" id="{2C3EE363-04B8-7B8F-37B2-A8A783E72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558" y="-6863206"/>
            <a:ext cx="8594953" cy="65209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0C8F2DD-115C-8673-6EF5-7EC9AB9493D9}"/>
              </a:ext>
            </a:extLst>
          </p:cNvPr>
          <p:cNvPicPr>
            <a:picLocks noChangeAspect="1"/>
          </p:cNvPicPr>
          <p:nvPr/>
        </p:nvPicPr>
        <p:blipFill>
          <a:blip r:embed="rId6"/>
          <a:stretch>
            <a:fillRect/>
          </a:stretch>
        </p:blipFill>
        <p:spPr>
          <a:xfrm>
            <a:off x="12931405" y="421419"/>
            <a:ext cx="2121009" cy="1778091"/>
          </a:xfrm>
          <a:prstGeom prst="rect">
            <a:avLst/>
          </a:prstGeom>
        </p:spPr>
      </p:pic>
      <p:pic>
        <p:nvPicPr>
          <p:cNvPr id="11" name="Picture 10" descr="A close-up of a phone&#10;&#10;Description automatically generated">
            <a:extLst>
              <a:ext uri="{FF2B5EF4-FFF2-40B4-BE49-F238E27FC236}">
                <a16:creationId xmlns:a16="http://schemas.microsoft.com/office/drawing/2014/main" id="{D1631791-4EC4-1C7A-905B-A6CA168BF9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5923" y="1"/>
            <a:ext cx="426119" cy="1619250"/>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C4085DD-37EC-84EC-BCAD-9DE3A48BF0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4571" y="717500"/>
            <a:ext cx="1733279" cy="592964"/>
          </a:xfrm>
          <a:prstGeom prst="rect">
            <a:avLst/>
          </a:prstGeom>
        </p:spPr>
      </p:pic>
      <p:pic>
        <p:nvPicPr>
          <p:cNvPr id="16" name="Picture 15">
            <a:extLst>
              <a:ext uri="{FF2B5EF4-FFF2-40B4-BE49-F238E27FC236}">
                <a16:creationId xmlns:a16="http://schemas.microsoft.com/office/drawing/2014/main" id="{66704D19-53E3-2B00-DD88-159520ADF8BA}"/>
              </a:ext>
            </a:extLst>
          </p:cNvPr>
          <p:cNvPicPr>
            <a:picLocks noChangeAspect="1"/>
          </p:cNvPicPr>
          <p:nvPr/>
        </p:nvPicPr>
        <p:blipFill>
          <a:blip r:embed="rId9"/>
          <a:stretch>
            <a:fillRect/>
          </a:stretch>
        </p:blipFill>
        <p:spPr>
          <a:xfrm>
            <a:off x="7980757" y="90253"/>
            <a:ext cx="2730640" cy="1911448"/>
          </a:xfrm>
          <a:prstGeom prst="rect">
            <a:avLst/>
          </a:prstGeom>
        </p:spPr>
      </p:pic>
    </p:spTree>
    <p:extLst>
      <p:ext uri="{BB962C8B-B14F-4D97-AF65-F5344CB8AC3E}">
        <p14:creationId xmlns:p14="http://schemas.microsoft.com/office/powerpoint/2010/main" val="16930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0D71539B-CF3B-0EEB-F064-5C39E4C17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15" y="168533"/>
            <a:ext cx="8594953" cy="65209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AD43517-FCB7-071E-D9EF-EA1E5D108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3612"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58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3F42C46-B893-6FB9-C74D-15E20B4E7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235" y="168533"/>
            <a:ext cx="8594953" cy="65209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D5BEE56F-A871-C607-B417-B240DB312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Diagram of a diagram of a circuit&#10;&#10;Description automatically generated">
            <a:extLst>
              <a:ext uri="{FF2B5EF4-FFF2-40B4-BE49-F238E27FC236}">
                <a16:creationId xmlns:a16="http://schemas.microsoft.com/office/drawing/2014/main" id="{41899F2F-D35F-9E19-8E7E-8056E0432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3730" y="2630066"/>
            <a:ext cx="4931670" cy="3649436"/>
          </a:xfrm>
          <a:prstGeom prst="rect">
            <a:avLst/>
          </a:prstGeom>
        </p:spPr>
      </p:pic>
      <p:sp>
        <p:nvSpPr>
          <p:cNvPr id="3" name="TextBox 2">
            <a:extLst>
              <a:ext uri="{FF2B5EF4-FFF2-40B4-BE49-F238E27FC236}">
                <a16:creationId xmlns:a16="http://schemas.microsoft.com/office/drawing/2014/main" id="{342387E7-3F03-F632-9BA6-DCB89F8B3D9D}"/>
              </a:ext>
            </a:extLst>
          </p:cNvPr>
          <p:cNvSpPr txBox="1"/>
          <p:nvPr/>
        </p:nvSpPr>
        <p:spPr>
          <a:xfrm>
            <a:off x="-6093051" y="4004493"/>
            <a:ext cx="6094638" cy="286232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int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ledPin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 </a:t>
            </a:r>
            <a:r>
              <a:rPr lang="en-US" dirty="0">
                <a:solidFill>
                  <a:srgbClr val="990055"/>
                </a:solidFill>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setup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pinMode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OUTPUT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loop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HIGH</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DD4A68"/>
                </a:solidFill>
                <a:effectLst/>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LOW</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endParaRPr lang="en-US" dirty="0"/>
          </a:p>
        </p:txBody>
      </p:sp>
      <p:pic>
        <p:nvPicPr>
          <p:cNvPr id="4" name="Picture 3">
            <a:extLst>
              <a:ext uri="{FF2B5EF4-FFF2-40B4-BE49-F238E27FC236}">
                <a16:creationId xmlns:a16="http://schemas.microsoft.com/office/drawing/2014/main" id="{79C50E97-F4C8-02C7-81DE-8D4C62D85FC2}"/>
              </a:ext>
            </a:extLst>
          </p:cNvPr>
          <p:cNvPicPr>
            <a:picLocks noChangeAspect="1"/>
          </p:cNvPicPr>
          <p:nvPr/>
        </p:nvPicPr>
        <p:blipFill>
          <a:blip r:embed="rId5"/>
          <a:stretch>
            <a:fillRect/>
          </a:stretch>
        </p:blipFill>
        <p:spPr>
          <a:xfrm>
            <a:off x="12380362" y="926157"/>
            <a:ext cx="3988005" cy="1397072"/>
          </a:xfrm>
          <a:prstGeom prst="rect">
            <a:avLst/>
          </a:prstGeom>
        </p:spPr>
      </p:pic>
    </p:spTree>
    <p:extLst>
      <p:ext uri="{BB962C8B-B14F-4D97-AF65-F5344CB8AC3E}">
        <p14:creationId xmlns:p14="http://schemas.microsoft.com/office/powerpoint/2010/main" val="4183981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a diagram of a circuit&#10;&#10;Description automatically generated">
            <a:extLst>
              <a:ext uri="{FF2B5EF4-FFF2-40B4-BE49-F238E27FC236}">
                <a16:creationId xmlns:a16="http://schemas.microsoft.com/office/drawing/2014/main" id="{A1F86C71-4169-A56A-0F40-EE78EE35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0330" y="2630066"/>
            <a:ext cx="4931670" cy="3649436"/>
          </a:xfrm>
          <a:prstGeom prst="rect">
            <a:avLst/>
          </a:prstGeom>
        </p:spPr>
      </p:pic>
      <p:sp>
        <p:nvSpPr>
          <p:cNvPr id="13" name="TextBox 12">
            <a:extLst>
              <a:ext uri="{FF2B5EF4-FFF2-40B4-BE49-F238E27FC236}">
                <a16:creationId xmlns:a16="http://schemas.microsoft.com/office/drawing/2014/main" id="{07BED485-09B3-359E-15C6-26053C83C02E}"/>
              </a:ext>
            </a:extLst>
          </p:cNvPr>
          <p:cNvSpPr txBox="1"/>
          <p:nvPr/>
        </p:nvSpPr>
        <p:spPr>
          <a:xfrm>
            <a:off x="206149" y="4004493"/>
            <a:ext cx="6094638" cy="286232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int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ledPin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 </a:t>
            </a:r>
            <a:r>
              <a:rPr lang="en-US" dirty="0">
                <a:solidFill>
                  <a:srgbClr val="990055"/>
                </a:solidFill>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setup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pinMode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OUTPUT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loop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HIGH</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DD4A68"/>
                </a:solidFill>
                <a:effectLst/>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LOW</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endParaRPr lang="en-US" dirty="0"/>
          </a:p>
        </p:txBody>
      </p:sp>
      <p:pic>
        <p:nvPicPr>
          <p:cNvPr id="15" name="Picture 14">
            <a:extLst>
              <a:ext uri="{FF2B5EF4-FFF2-40B4-BE49-F238E27FC236}">
                <a16:creationId xmlns:a16="http://schemas.microsoft.com/office/drawing/2014/main" id="{41436785-1DFA-71B8-2AC9-05BD2665ABCD}"/>
              </a:ext>
            </a:extLst>
          </p:cNvPr>
          <p:cNvPicPr>
            <a:picLocks noChangeAspect="1"/>
          </p:cNvPicPr>
          <p:nvPr/>
        </p:nvPicPr>
        <p:blipFill>
          <a:blip r:embed="rId4"/>
          <a:stretch>
            <a:fillRect/>
          </a:stretch>
        </p:blipFill>
        <p:spPr>
          <a:xfrm>
            <a:off x="7732162" y="926157"/>
            <a:ext cx="3988005" cy="1397072"/>
          </a:xfrm>
          <a:prstGeom prst="rect">
            <a:avLst/>
          </a:prstGeom>
        </p:spPr>
      </p:pic>
      <p:pic>
        <p:nvPicPr>
          <p:cNvPr id="2" name="Picture 2" descr="Pololu - 5.2. Programming using the Arduino IDE">
            <a:extLst>
              <a:ext uri="{FF2B5EF4-FFF2-40B4-BE49-F238E27FC236}">
                <a16:creationId xmlns:a16="http://schemas.microsoft.com/office/drawing/2014/main" id="{49292956-9128-141D-33E7-B379E1FB4A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917905">
            <a:off x="11634732" y="-460145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computer screen&#10;&#10;Description automatically generated">
            <a:extLst>
              <a:ext uri="{FF2B5EF4-FFF2-40B4-BE49-F238E27FC236}">
                <a16:creationId xmlns:a16="http://schemas.microsoft.com/office/drawing/2014/main" id="{5D9D1AAC-26E6-818C-CCFA-A4F7B861D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18967">
            <a:off x="-4081462" y="-965976"/>
            <a:ext cx="5205413" cy="2908907"/>
          </a:xfrm>
          <a:prstGeom prst="rect">
            <a:avLst/>
          </a:prstGeom>
        </p:spPr>
      </p:pic>
      <p:pic>
        <p:nvPicPr>
          <p:cNvPr id="10242" name="Picture 2">
            <a:extLst>
              <a:ext uri="{FF2B5EF4-FFF2-40B4-BE49-F238E27FC236}">
                <a16:creationId xmlns:a16="http://schemas.microsoft.com/office/drawing/2014/main" id="{0D7F0329-2572-6D02-AA9C-BC04B9DD78F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48" t="14246" r="10833" b="13505"/>
          <a:stretch/>
        </p:blipFill>
        <p:spPr bwMode="auto">
          <a:xfrm>
            <a:off x="154804" y="0"/>
            <a:ext cx="7376131" cy="386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60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296635"/>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sp>
        <p:nvSpPr>
          <p:cNvPr id="13" name="TextBox 12">
            <a:extLst>
              <a:ext uri="{FF2B5EF4-FFF2-40B4-BE49-F238E27FC236}">
                <a16:creationId xmlns:a16="http://schemas.microsoft.com/office/drawing/2014/main" id="{01C6AA32-1E0E-E954-1397-CDF73595CE12}"/>
              </a:ext>
            </a:extLst>
          </p:cNvPr>
          <p:cNvSpPr txBox="1"/>
          <p:nvPr/>
        </p:nvSpPr>
        <p:spPr>
          <a:xfrm>
            <a:off x="-4410561" y="520985"/>
            <a:ext cx="6333455" cy="1569660"/>
          </a:xfrm>
          <a:prstGeom prst="rect">
            <a:avLst/>
          </a:prstGeom>
          <a:noFill/>
        </p:spPr>
        <p:txBody>
          <a:bodyPr wrap="square">
            <a:spAutoFit/>
          </a:bodyPr>
          <a:lstStyle/>
          <a:p>
            <a:endParaRPr lang="en-US" sz="2400" dirty="0">
              <a:latin typeface="OCR A Extended" panose="02010509020102010303" pitchFamily="50" charset="0"/>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p:txBody>
      </p:sp>
      <p:pic>
        <p:nvPicPr>
          <p:cNvPr id="30" name="Graphic 29">
            <a:extLst>
              <a:ext uri="{FF2B5EF4-FFF2-40B4-BE49-F238E27FC236}">
                <a16:creationId xmlns:a16="http://schemas.microsoft.com/office/drawing/2014/main" id="{2E007755-CDAA-1ED6-1CE4-692B1CFBF4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953718">
            <a:off x="12653385" y="5410070"/>
            <a:ext cx="1051785" cy="1182399"/>
          </a:xfrm>
          <a:prstGeom prst="rect">
            <a:avLst/>
          </a:prstGeom>
        </p:spPr>
      </p:pic>
      <p:sp>
        <p:nvSpPr>
          <p:cNvPr id="44" name="TextBox 43">
            <a:extLst>
              <a:ext uri="{FF2B5EF4-FFF2-40B4-BE49-F238E27FC236}">
                <a16:creationId xmlns:a16="http://schemas.microsoft.com/office/drawing/2014/main" id="{BD42C389-E628-F4C2-CAEC-53E78D6293C4}"/>
              </a:ext>
            </a:extLst>
          </p:cNvPr>
          <p:cNvSpPr txBox="1"/>
          <p:nvPr/>
        </p:nvSpPr>
        <p:spPr>
          <a:xfrm>
            <a:off x="284682" y="1495809"/>
            <a:ext cx="6333455" cy="461665"/>
          </a:xfrm>
          <a:prstGeom prst="rect">
            <a:avLst/>
          </a:prstGeom>
          <a:noFill/>
        </p:spPr>
        <p:txBody>
          <a:bodyPr wrap="square">
            <a:spAutoFit/>
          </a:bodyPr>
          <a:lstStyle/>
          <a:p>
            <a:r>
              <a:rPr lang="en-US" sz="2400" dirty="0">
                <a:latin typeface="OCR A Extended" panose="02010509020102010303" pitchFamily="50" charset="0"/>
              </a:rPr>
              <a:t>&lt;2 Years coding experience</a:t>
            </a:r>
          </a:p>
        </p:txBody>
      </p:sp>
      <p:sp>
        <p:nvSpPr>
          <p:cNvPr id="2" name="TextBox 1">
            <a:extLst>
              <a:ext uri="{FF2B5EF4-FFF2-40B4-BE49-F238E27FC236}">
                <a16:creationId xmlns:a16="http://schemas.microsoft.com/office/drawing/2014/main" id="{380A0582-A5DC-D46C-29BF-2D6942D43F59}"/>
              </a:ext>
            </a:extLst>
          </p:cNvPr>
          <p:cNvSpPr txBox="1"/>
          <p:nvPr/>
        </p:nvSpPr>
        <p:spPr>
          <a:xfrm>
            <a:off x="12407863" y="3659619"/>
            <a:ext cx="6333455" cy="461665"/>
          </a:xfrm>
          <a:prstGeom prst="rect">
            <a:avLst/>
          </a:prstGeom>
          <a:noFill/>
        </p:spPr>
        <p:txBody>
          <a:bodyPr wrap="square">
            <a:spAutoFit/>
          </a:bodyPr>
          <a:lstStyle/>
          <a:p>
            <a:r>
              <a:rPr lang="en-US" sz="2400" dirty="0">
                <a:latin typeface="OCR A Extended" panose="02010509020102010303" pitchFamily="50" charset="0"/>
              </a:rPr>
              <a:t>Familiar with C++, Java, Python</a:t>
            </a:r>
          </a:p>
        </p:txBody>
      </p:sp>
      <p:pic>
        <p:nvPicPr>
          <p:cNvPr id="3" name="Graphic 2">
            <a:extLst>
              <a:ext uri="{FF2B5EF4-FFF2-40B4-BE49-F238E27FC236}">
                <a16:creationId xmlns:a16="http://schemas.microsoft.com/office/drawing/2014/main" id="{818DDD87-EF46-CD58-085C-3F60FFB8ED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898383">
            <a:off x="12599586" y="2404040"/>
            <a:ext cx="984539" cy="1080592"/>
          </a:xfrm>
          <a:prstGeom prst="rect">
            <a:avLst/>
          </a:prstGeom>
        </p:spPr>
      </p:pic>
      <p:pic>
        <p:nvPicPr>
          <p:cNvPr id="4" name="Picture 3" descr="A blue and orange coffee cup&#10;&#10;Description automatically generated">
            <a:extLst>
              <a:ext uri="{FF2B5EF4-FFF2-40B4-BE49-F238E27FC236}">
                <a16:creationId xmlns:a16="http://schemas.microsoft.com/office/drawing/2014/main" id="{05AAFFD1-47B2-0658-24FC-57E48DB12D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072922">
            <a:off x="12919364" y="4011198"/>
            <a:ext cx="799891" cy="1080592"/>
          </a:xfrm>
          <a:prstGeom prst="rect">
            <a:avLst/>
          </a:prstGeom>
        </p:spPr>
      </p:pic>
      <p:pic>
        <p:nvPicPr>
          <p:cNvPr id="5" name="Picture 10" descr="Buy Computer Parts and Hardware Online | PC Parts Store">
            <a:extLst>
              <a:ext uri="{FF2B5EF4-FFF2-40B4-BE49-F238E27FC236}">
                <a16:creationId xmlns:a16="http://schemas.microsoft.com/office/drawing/2014/main" id="{695B30E8-BA03-C2CA-277F-0C09691D32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04831" y="-1581045"/>
            <a:ext cx="4211793" cy="23754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1D45C9-9A38-8973-292A-489A64E9E76A}"/>
              </a:ext>
            </a:extLst>
          </p:cNvPr>
          <p:cNvPicPr>
            <a:picLocks noChangeAspect="1"/>
          </p:cNvPicPr>
          <p:nvPr/>
        </p:nvPicPr>
        <p:blipFill>
          <a:blip r:embed="rId9"/>
          <a:stretch>
            <a:fillRect/>
          </a:stretch>
        </p:blipFill>
        <p:spPr>
          <a:xfrm>
            <a:off x="12407862" y="-3273084"/>
            <a:ext cx="3836140" cy="2306726"/>
          </a:xfrm>
          <a:prstGeom prst="rect">
            <a:avLst/>
          </a:prstGeom>
        </p:spPr>
      </p:pic>
      <p:pic>
        <p:nvPicPr>
          <p:cNvPr id="7" name="Picture 6" descr="A computer tower with many fans&#10;&#10;Description automatically generated">
            <a:extLst>
              <a:ext uri="{FF2B5EF4-FFF2-40B4-BE49-F238E27FC236}">
                <a16:creationId xmlns:a16="http://schemas.microsoft.com/office/drawing/2014/main" id="{8864466C-E826-92D4-6F83-4F17F21A96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64504" y="-3911561"/>
            <a:ext cx="2631618" cy="2631618"/>
          </a:xfrm>
          <a:prstGeom prst="rect">
            <a:avLst/>
          </a:prstGeom>
        </p:spPr>
      </p:pic>
      <p:pic>
        <p:nvPicPr>
          <p:cNvPr id="9" name="Picture 8" descr="A box with a computer graphics card&#10;&#10;Description automatically generated">
            <a:extLst>
              <a:ext uri="{FF2B5EF4-FFF2-40B4-BE49-F238E27FC236}">
                <a16:creationId xmlns:a16="http://schemas.microsoft.com/office/drawing/2014/main" id="{E18CB220-2C69-0B9C-5E01-CC8BD4D064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07862" y="-1530119"/>
            <a:ext cx="3431689" cy="2513712"/>
          </a:xfrm>
          <a:prstGeom prst="rect">
            <a:avLst/>
          </a:prstGeom>
        </p:spPr>
      </p:pic>
      <p:pic>
        <p:nvPicPr>
          <p:cNvPr id="10" name="Picture 8" descr="ARES">
            <a:extLst>
              <a:ext uri="{FF2B5EF4-FFF2-40B4-BE49-F238E27FC236}">
                <a16:creationId xmlns:a16="http://schemas.microsoft.com/office/drawing/2014/main" id="{EC0917DE-0BE7-74AF-ABE7-A6700855DE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52885" y="-2230494"/>
            <a:ext cx="2556827" cy="1181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white silhouette of a radio&#10;&#10;Description automatically generated">
            <a:extLst>
              <a:ext uri="{FF2B5EF4-FFF2-40B4-BE49-F238E27FC236}">
                <a16:creationId xmlns:a16="http://schemas.microsoft.com/office/drawing/2014/main" id="{4A51F848-289C-80AD-A346-035DECB38B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1782" y="-2869571"/>
            <a:ext cx="990203" cy="1107996"/>
          </a:xfrm>
          <a:prstGeom prst="rect">
            <a:avLst/>
          </a:prstGeom>
        </p:spPr>
      </p:pic>
      <p:sp>
        <p:nvSpPr>
          <p:cNvPr id="14" name="TextBox 13">
            <a:extLst>
              <a:ext uri="{FF2B5EF4-FFF2-40B4-BE49-F238E27FC236}">
                <a16:creationId xmlns:a16="http://schemas.microsoft.com/office/drawing/2014/main" id="{E54C3886-055F-A330-CFDC-EDF82667435A}"/>
              </a:ext>
            </a:extLst>
          </p:cNvPr>
          <p:cNvSpPr txBox="1"/>
          <p:nvPr/>
        </p:nvSpPr>
        <p:spPr>
          <a:xfrm>
            <a:off x="-2446377" y="-2193975"/>
            <a:ext cx="2346104" cy="1107996"/>
          </a:xfrm>
          <a:prstGeom prst="rect">
            <a:avLst/>
          </a:prstGeom>
          <a:noFill/>
        </p:spPr>
        <p:txBody>
          <a:bodyPr wrap="square" rtlCol="0">
            <a:spAutoFit/>
          </a:bodyPr>
          <a:lstStyle/>
          <a:p>
            <a:r>
              <a:rPr lang="en-US" sz="6600" dirty="0">
                <a:latin typeface="Super Smash TV" panose="00000400000000000000" pitchFamily="2" charset="0"/>
                <a:cs typeface="Game Over" panose="00000400000000000000" pitchFamily="2" charset="-79"/>
              </a:rPr>
              <a:t>W6AMP</a:t>
            </a:r>
          </a:p>
        </p:txBody>
      </p:sp>
      <p:pic>
        <p:nvPicPr>
          <p:cNvPr id="15" name="Picture 14" descr="A cartoon of two people holding objects&#10;&#10;Description automatically generated with medium confidence">
            <a:extLst>
              <a:ext uri="{FF2B5EF4-FFF2-40B4-BE49-F238E27FC236}">
                <a16:creationId xmlns:a16="http://schemas.microsoft.com/office/drawing/2014/main" id="{06B12AA1-1CA0-0320-4B51-E1D0AD61D6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21940" y="-781739"/>
            <a:ext cx="3615179" cy="2597506"/>
          </a:xfrm>
          <a:prstGeom prst="rect">
            <a:avLst/>
          </a:prstGeom>
        </p:spPr>
      </p:pic>
    </p:spTree>
    <p:extLst>
      <p:ext uri="{BB962C8B-B14F-4D97-AF65-F5344CB8AC3E}">
        <p14:creationId xmlns:p14="http://schemas.microsoft.com/office/powerpoint/2010/main" val="114316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a diagram of a circuit&#10;&#10;Description automatically generated">
            <a:extLst>
              <a:ext uri="{FF2B5EF4-FFF2-40B4-BE49-F238E27FC236}">
                <a16:creationId xmlns:a16="http://schemas.microsoft.com/office/drawing/2014/main" id="{A1F86C71-4169-A56A-0F40-EE78EE35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1930" y="2630066"/>
            <a:ext cx="4931670" cy="3649436"/>
          </a:xfrm>
          <a:prstGeom prst="rect">
            <a:avLst/>
          </a:prstGeom>
        </p:spPr>
      </p:pic>
      <p:sp>
        <p:nvSpPr>
          <p:cNvPr id="13" name="TextBox 12">
            <a:extLst>
              <a:ext uri="{FF2B5EF4-FFF2-40B4-BE49-F238E27FC236}">
                <a16:creationId xmlns:a16="http://schemas.microsoft.com/office/drawing/2014/main" id="{07BED485-09B3-359E-15C6-26053C83C02E}"/>
              </a:ext>
            </a:extLst>
          </p:cNvPr>
          <p:cNvSpPr txBox="1"/>
          <p:nvPr/>
        </p:nvSpPr>
        <p:spPr>
          <a:xfrm>
            <a:off x="-6347051" y="4004493"/>
            <a:ext cx="6094638" cy="286232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int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ledPin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 </a:t>
            </a:r>
            <a:r>
              <a:rPr lang="en-US" dirty="0">
                <a:solidFill>
                  <a:srgbClr val="990055"/>
                </a:solidFill>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setup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pinMode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OUTPUT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loop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HIGH</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DD4A68"/>
                </a:solidFill>
                <a:effectLst/>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LOW</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endParaRPr lang="en-US" dirty="0"/>
          </a:p>
        </p:txBody>
      </p:sp>
      <p:pic>
        <p:nvPicPr>
          <p:cNvPr id="15" name="Picture 14">
            <a:extLst>
              <a:ext uri="{FF2B5EF4-FFF2-40B4-BE49-F238E27FC236}">
                <a16:creationId xmlns:a16="http://schemas.microsoft.com/office/drawing/2014/main" id="{41436785-1DFA-71B8-2AC9-05BD2665ABCD}"/>
              </a:ext>
            </a:extLst>
          </p:cNvPr>
          <p:cNvPicPr>
            <a:picLocks noChangeAspect="1"/>
          </p:cNvPicPr>
          <p:nvPr/>
        </p:nvPicPr>
        <p:blipFill>
          <a:blip r:embed="rId4"/>
          <a:stretch>
            <a:fillRect/>
          </a:stretch>
        </p:blipFill>
        <p:spPr>
          <a:xfrm>
            <a:off x="12469262" y="926157"/>
            <a:ext cx="3988005" cy="1397072"/>
          </a:xfrm>
          <a:prstGeom prst="rect">
            <a:avLst/>
          </a:prstGeom>
        </p:spPr>
      </p:pic>
      <p:pic>
        <p:nvPicPr>
          <p:cNvPr id="6146" name="Picture 2" descr="Pololu - 5.2. Programming using the Arduino IDE">
            <a:extLst>
              <a:ext uri="{FF2B5EF4-FFF2-40B4-BE49-F238E27FC236}">
                <a16:creationId xmlns:a16="http://schemas.microsoft.com/office/drawing/2014/main" id="{7B62B2FF-8902-60E4-6F0F-3818EA7E9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3673" y="31398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 screen&#10;&#10;Description automatically generated">
            <a:extLst>
              <a:ext uri="{FF2B5EF4-FFF2-40B4-BE49-F238E27FC236}">
                <a16:creationId xmlns:a16="http://schemas.microsoft.com/office/drawing/2014/main" id="{21FD71C5-39AA-7A7B-64C8-7B4167BB55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65" y="102996"/>
            <a:ext cx="5205413" cy="2908907"/>
          </a:xfrm>
          <a:prstGeom prst="rect">
            <a:avLst/>
          </a:prstGeom>
        </p:spPr>
      </p:pic>
      <p:pic>
        <p:nvPicPr>
          <p:cNvPr id="12" name="Picture 2">
            <a:extLst>
              <a:ext uri="{FF2B5EF4-FFF2-40B4-BE49-F238E27FC236}">
                <a16:creationId xmlns:a16="http://schemas.microsoft.com/office/drawing/2014/main" id="{F9E1C335-DCBC-E891-C2DE-50980F9BC7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88924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22067E40-7D23-18DF-A21F-E9739FE229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548" t="14246" r="10833" b="13505"/>
          <a:stretch/>
        </p:blipFill>
        <p:spPr bwMode="auto">
          <a:xfrm>
            <a:off x="-7769996" y="0"/>
            <a:ext cx="7376131" cy="386206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What is an IDE? - GeeksforGeeks">
            <a:extLst>
              <a:ext uri="{FF2B5EF4-FFF2-40B4-BE49-F238E27FC236}">
                <a16:creationId xmlns:a16="http://schemas.microsoft.com/office/drawing/2014/main" id="{799DAA8D-1EFB-8B71-D737-D724315BE7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142" y="2846883"/>
            <a:ext cx="3833813" cy="18018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730300-5C17-76B6-ED59-42BF6714DED9}"/>
              </a:ext>
            </a:extLst>
          </p:cNvPr>
          <p:cNvSpPr txBox="1"/>
          <p:nvPr/>
        </p:nvSpPr>
        <p:spPr>
          <a:xfrm>
            <a:off x="965045" y="4466158"/>
            <a:ext cx="6919820" cy="1938992"/>
          </a:xfrm>
          <a:prstGeom prst="rect">
            <a:avLst/>
          </a:prstGeom>
          <a:noFill/>
        </p:spPr>
        <p:txBody>
          <a:bodyPr wrap="square" rtlCol="0">
            <a:spAutoFit/>
          </a:bodyPr>
          <a:lstStyle/>
          <a:p>
            <a:r>
              <a:rPr lang="en-US" sz="4000" b="1" dirty="0">
                <a:latin typeface="Super Smash TV" panose="00000400000000000000" pitchFamily="2" charset="0"/>
              </a:rPr>
              <a:t>Integrated </a:t>
            </a:r>
          </a:p>
          <a:p>
            <a:r>
              <a:rPr lang="en-US" sz="4000" b="1" dirty="0">
                <a:latin typeface="Super Smash TV" panose="00000400000000000000" pitchFamily="2" charset="0"/>
              </a:rPr>
              <a:t>Development</a:t>
            </a:r>
          </a:p>
          <a:p>
            <a:r>
              <a:rPr lang="en-US" sz="4000" b="1" dirty="0">
                <a:latin typeface="Super Smash TV" panose="00000400000000000000" pitchFamily="2" charset="0"/>
              </a:rPr>
              <a:t>environment</a:t>
            </a:r>
            <a:endParaRPr lang="en-US" sz="3200" b="1" dirty="0">
              <a:latin typeface="Super Smash TV" panose="00000400000000000000" pitchFamily="2" charset="0"/>
            </a:endParaRPr>
          </a:p>
        </p:txBody>
      </p:sp>
      <p:pic>
        <p:nvPicPr>
          <p:cNvPr id="2" name="Picture 1">
            <a:extLst>
              <a:ext uri="{FF2B5EF4-FFF2-40B4-BE49-F238E27FC236}">
                <a16:creationId xmlns:a16="http://schemas.microsoft.com/office/drawing/2014/main" id="{01630BD3-F45D-C181-DA87-5F11791922BB}"/>
              </a:ext>
            </a:extLst>
          </p:cNvPr>
          <p:cNvPicPr>
            <a:picLocks noChangeAspect="1"/>
          </p:cNvPicPr>
          <p:nvPr/>
        </p:nvPicPr>
        <p:blipFill>
          <a:blip r:embed="rId10"/>
          <a:stretch>
            <a:fillRect/>
          </a:stretch>
        </p:blipFill>
        <p:spPr>
          <a:xfrm>
            <a:off x="5598263" y="4350159"/>
            <a:ext cx="2764038" cy="2404844"/>
          </a:xfrm>
          <a:prstGeom prst="rect">
            <a:avLst/>
          </a:prstGeom>
          <a:ln w="57150">
            <a:solidFill>
              <a:schemeClr val="tx1">
                <a:lumMod val="50000"/>
                <a:lumOff val="50000"/>
              </a:schemeClr>
            </a:solidFill>
          </a:ln>
        </p:spPr>
      </p:pic>
    </p:spTree>
    <p:extLst>
      <p:ext uri="{BB962C8B-B14F-4D97-AF65-F5344CB8AC3E}">
        <p14:creationId xmlns:p14="http://schemas.microsoft.com/office/powerpoint/2010/main" val="1680559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wheel(1)">
                                      <p:cBhvr>
                                        <p:cTn id="7" dur="20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lolu - 5.2. Programming using the Arduino IDE">
            <a:extLst>
              <a:ext uri="{FF2B5EF4-FFF2-40B4-BE49-F238E27FC236}">
                <a16:creationId xmlns:a16="http://schemas.microsoft.com/office/drawing/2014/main" id="{7B62B2FF-8902-60E4-6F0F-3818EA7E9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673" y="-661776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 screen&#10;&#10;Description automatically generated">
            <a:extLst>
              <a:ext uri="{FF2B5EF4-FFF2-40B4-BE49-F238E27FC236}">
                <a16:creationId xmlns:a16="http://schemas.microsoft.com/office/drawing/2014/main" id="{21FD71C5-39AA-7A7B-64C8-7B4167BB5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13" y="-6337279"/>
            <a:ext cx="5205413" cy="2908907"/>
          </a:xfrm>
          <a:prstGeom prst="rect">
            <a:avLst/>
          </a:prstGeom>
        </p:spPr>
      </p:pic>
      <p:pic>
        <p:nvPicPr>
          <p:cNvPr id="12290" name="Picture 2">
            <a:extLst>
              <a:ext uri="{FF2B5EF4-FFF2-40B4-BE49-F238E27FC236}">
                <a16:creationId xmlns:a16="http://schemas.microsoft.com/office/drawing/2014/main" id="{E5A6030E-0BF3-7697-5C04-04D888DF2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What is an IDE? - GeeksforGeeks">
            <a:extLst>
              <a:ext uri="{FF2B5EF4-FFF2-40B4-BE49-F238E27FC236}">
                <a16:creationId xmlns:a16="http://schemas.microsoft.com/office/drawing/2014/main" id="{6D64E205-4372-D341-7CA6-ADD12F40C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7892" y="2846883"/>
            <a:ext cx="3833813" cy="18018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F5EAFB-788A-E892-85EB-D8B477AF7519}"/>
              </a:ext>
            </a:extLst>
          </p:cNvPr>
          <p:cNvSpPr txBox="1"/>
          <p:nvPr/>
        </p:nvSpPr>
        <p:spPr>
          <a:xfrm>
            <a:off x="-3721255" y="4466158"/>
            <a:ext cx="6919820" cy="1938992"/>
          </a:xfrm>
          <a:prstGeom prst="rect">
            <a:avLst/>
          </a:prstGeom>
          <a:noFill/>
        </p:spPr>
        <p:txBody>
          <a:bodyPr wrap="square" rtlCol="0">
            <a:spAutoFit/>
          </a:bodyPr>
          <a:lstStyle/>
          <a:p>
            <a:r>
              <a:rPr lang="en-US" sz="4000" b="1" dirty="0">
                <a:latin typeface="Super Smash TV" panose="00000400000000000000" pitchFamily="2" charset="0"/>
              </a:rPr>
              <a:t>Integrated </a:t>
            </a:r>
          </a:p>
          <a:p>
            <a:r>
              <a:rPr lang="en-US" sz="4000" b="1" dirty="0">
                <a:latin typeface="Super Smash TV" panose="00000400000000000000" pitchFamily="2" charset="0"/>
              </a:rPr>
              <a:t>Development</a:t>
            </a:r>
          </a:p>
          <a:p>
            <a:r>
              <a:rPr lang="en-US" sz="4000" b="1" dirty="0">
                <a:latin typeface="Super Smash TV" panose="00000400000000000000" pitchFamily="2" charset="0"/>
              </a:rPr>
              <a:t>environment</a:t>
            </a:r>
            <a:endParaRPr lang="en-US" sz="3200" b="1" dirty="0">
              <a:latin typeface="Super Smash TV" panose="00000400000000000000" pitchFamily="2" charset="0"/>
            </a:endParaRPr>
          </a:p>
        </p:txBody>
      </p:sp>
      <p:pic>
        <p:nvPicPr>
          <p:cNvPr id="2" name="Picture 2">
            <a:extLst>
              <a:ext uri="{FF2B5EF4-FFF2-40B4-BE49-F238E27FC236}">
                <a16:creationId xmlns:a16="http://schemas.microsoft.com/office/drawing/2014/main" id="{41806EA6-6BEE-C0C2-A73A-78D4C7D66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4690" y="84295"/>
            <a:ext cx="11874500" cy="66894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and brown striped object&#10;&#10;Description automatically generated">
            <a:extLst>
              <a:ext uri="{FF2B5EF4-FFF2-40B4-BE49-F238E27FC236}">
                <a16:creationId xmlns:a16="http://schemas.microsoft.com/office/drawing/2014/main" id="{678D91E6-FC4C-E7BD-90C6-0CA4E2DEDE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606" flipH="1" flipV="1">
            <a:off x="-2185481" y="-1585538"/>
            <a:ext cx="1916665" cy="241423"/>
          </a:xfrm>
          <a:prstGeom prst="rect">
            <a:avLst/>
          </a:prstGeom>
        </p:spPr>
      </p:pic>
    </p:spTree>
    <p:extLst>
      <p:ext uri="{BB962C8B-B14F-4D97-AF65-F5344CB8AC3E}">
        <p14:creationId xmlns:p14="http://schemas.microsoft.com/office/powerpoint/2010/main" val="417705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lolu - 5.2. Programming using the Arduino IDE">
            <a:extLst>
              <a:ext uri="{FF2B5EF4-FFF2-40B4-BE49-F238E27FC236}">
                <a16:creationId xmlns:a16="http://schemas.microsoft.com/office/drawing/2014/main" id="{7B62B2FF-8902-60E4-6F0F-3818EA7E9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673" y="-661776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 screen&#10;&#10;Description automatically generated">
            <a:extLst>
              <a:ext uri="{FF2B5EF4-FFF2-40B4-BE49-F238E27FC236}">
                <a16:creationId xmlns:a16="http://schemas.microsoft.com/office/drawing/2014/main" id="{21FD71C5-39AA-7A7B-64C8-7B4167BB5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13" y="-6337279"/>
            <a:ext cx="5205413" cy="2908907"/>
          </a:xfrm>
          <a:prstGeom prst="rect">
            <a:avLst/>
          </a:prstGeom>
        </p:spPr>
      </p:pic>
      <p:pic>
        <p:nvPicPr>
          <p:cNvPr id="1026" name="Picture 2">
            <a:extLst>
              <a:ext uri="{FF2B5EF4-FFF2-40B4-BE49-F238E27FC236}">
                <a16:creationId xmlns:a16="http://schemas.microsoft.com/office/drawing/2014/main" id="{F7FCEA56-BF1C-01ED-2154-197B35522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 y="84295"/>
            <a:ext cx="11874500" cy="66894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960A42C-9B67-2031-F749-D30020909B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6339"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and brown striped object&#10;&#10;Description automatically generated">
            <a:extLst>
              <a:ext uri="{FF2B5EF4-FFF2-40B4-BE49-F238E27FC236}">
                <a16:creationId xmlns:a16="http://schemas.microsoft.com/office/drawing/2014/main" id="{7FDCEBB7-BA73-15C6-B757-78185B9EF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5720" y="2182186"/>
            <a:ext cx="4695891" cy="591494"/>
          </a:xfrm>
          <a:prstGeom prst="rect">
            <a:avLst/>
          </a:prstGeom>
        </p:spPr>
      </p:pic>
      <p:pic>
        <p:nvPicPr>
          <p:cNvPr id="4" name="Picture 2">
            <a:extLst>
              <a:ext uri="{FF2B5EF4-FFF2-40B4-BE49-F238E27FC236}">
                <a16:creationId xmlns:a16="http://schemas.microsoft.com/office/drawing/2014/main" id="{1247FBC5-F0BE-5F71-6AB3-7B9ECFFF8F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3115" y="5430679"/>
            <a:ext cx="4400550"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6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03346-2071-D19A-86FE-2D85A615193D}"/>
              </a:ext>
            </a:extLst>
          </p:cNvPr>
          <p:cNvSpPr txBox="1"/>
          <p:nvPr/>
        </p:nvSpPr>
        <p:spPr>
          <a:xfrm>
            <a:off x="2088126" y="4719894"/>
            <a:ext cx="8363974" cy="1938992"/>
          </a:xfrm>
          <a:prstGeom prst="rect">
            <a:avLst/>
          </a:prstGeom>
          <a:noFill/>
        </p:spPr>
        <p:txBody>
          <a:bodyPr wrap="square">
            <a:spAutoFit/>
          </a:bodyPr>
          <a:lstStyle/>
          <a:p>
            <a:r>
              <a:rPr lang="en-US" sz="2400" b="0" i="0" dirty="0">
                <a:solidFill>
                  <a:srgbClr val="5C5962"/>
                </a:solidFill>
                <a:effectLst/>
                <a:latin typeface="system-ui"/>
              </a:rPr>
              <a:t>A </a:t>
            </a:r>
            <a:r>
              <a:rPr lang="en-US" sz="2400" b="1" i="0" dirty="0">
                <a:solidFill>
                  <a:srgbClr val="5C5962"/>
                </a:solidFill>
                <a:effectLst/>
                <a:latin typeface="system-ui"/>
              </a:rPr>
              <a:t>short circuit</a:t>
            </a:r>
            <a:r>
              <a:rPr lang="en-US" sz="2400" b="0" i="0" dirty="0">
                <a:solidFill>
                  <a:srgbClr val="5C5962"/>
                </a:solidFill>
                <a:effectLst/>
                <a:latin typeface="system-ui"/>
              </a:rPr>
              <a:t> is a zero-resistance </a:t>
            </a:r>
            <a:r>
              <a:rPr lang="en-US" sz="2400" b="0" i="1" dirty="0">
                <a:solidFill>
                  <a:srgbClr val="5C5962"/>
                </a:solidFill>
                <a:effectLst/>
                <a:latin typeface="system-ui"/>
              </a:rPr>
              <a:t>shortcut</a:t>
            </a:r>
            <a:r>
              <a:rPr lang="en-US" sz="2400" b="0" i="0" dirty="0">
                <a:solidFill>
                  <a:srgbClr val="5C5962"/>
                </a:solidFill>
                <a:effectLst/>
                <a:latin typeface="system-ui"/>
              </a:rPr>
              <a:t> between two sides of a power source—for example, if the positive and negative terminals of a battery directly touch. </a:t>
            </a:r>
            <a:br>
              <a:rPr lang="en-US" sz="2400" b="0" i="0" dirty="0">
                <a:solidFill>
                  <a:srgbClr val="5C5962"/>
                </a:solidFill>
                <a:effectLst/>
                <a:latin typeface="system-ui"/>
              </a:rPr>
            </a:br>
            <a:br>
              <a:rPr lang="en-US" sz="2400" b="0" i="0" dirty="0">
                <a:solidFill>
                  <a:srgbClr val="5C5962"/>
                </a:solidFill>
                <a:effectLst/>
                <a:latin typeface="system-ui"/>
              </a:rPr>
            </a:br>
            <a:r>
              <a:rPr lang="en-US" sz="2400" b="0" i="0" dirty="0">
                <a:solidFill>
                  <a:srgbClr val="5C5962"/>
                </a:solidFill>
                <a:effectLst/>
                <a:latin typeface="system-ui"/>
              </a:rPr>
              <a:t>It’s a </a:t>
            </a:r>
            <a:r>
              <a:rPr lang="en-US" sz="2400" b="1" i="0" dirty="0">
                <a:solidFill>
                  <a:srgbClr val="5C5962"/>
                </a:solidFill>
                <a:effectLst/>
                <a:latin typeface="system-ui"/>
              </a:rPr>
              <a:t>bad</a:t>
            </a:r>
            <a:r>
              <a:rPr lang="en-US" sz="2400" b="0" i="0" dirty="0">
                <a:solidFill>
                  <a:srgbClr val="5C5962"/>
                </a:solidFill>
                <a:effectLst/>
                <a:latin typeface="system-ui"/>
              </a:rPr>
              <a:t> thing and should be avoided.</a:t>
            </a:r>
            <a:endParaRPr lang="en-US" sz="2400" dirty="0"/>
          </a:p>
        </p:txBody>
      </p:sp>
      <p:pic>
        <p:nvPicPr>
          <p:cNvPr id="6" name="ShortCircuitExample_PhetScreenRecording-Cropped2_ByJonFroehlich">
            <a:hlinkClick r:id="" action="ppaction://media"/>
            <a:extLst>
              <a:ext uri="{FF2B5EF4-FFF2-40B4-BE49-F238E27FC236}">
                <a16:creationId xmlns:a16="http://schemas.microsoft.com/office/drawing/2014/main" id="{91801C52-995C-119F-8F73-7669442565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24" y="-88491"/>
            <a:ext cx="12214247" cy="4630994"/>
          </a:xfrm>
          <a:prstGeom prst="rect">
            <a:avLst/>
          </a:prstGeom>
        </p:spPr>
      </p:pic>
    </p:spTree>
    <p:extLst>
      <p:ext uri="{BB962C8B-B14F-4D97-AF65-F5344CB8AC3E}">
        <p14:creationId xmlns:p14="http://schemas.microsoft.com/office/powerpoint/2010/main" val="405410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B1DCCC-5DFD-F44C-0747-006D1FADDA5C}"/>
              </a:ext>
            </a:extLst>
          </p:cNvPr>
          <p:cNvSpPr txBox="1"/>
          <p:nvPr/>
        </p:nvSpPr>
        <p:spPr>
          <a:xfrm>
            <a:off x="0" y="-1"/>
            <a:ext cx="12192000" cy="7232749"/>
          </a:xfrm>
          <a:prstGeom prst="rect">
            <a:avLst/>
          </a:prstGeom>
          <a:noFill/>
        </p:spPr>
        <p:txBody>
          <a:bodyPr wrap="square">
            <a:spAutoFit/>
          </a:bodyPr>
          <a:lstStyle/>
          <a:p>
            <a:pPr algn="l"/>
            <a:r>
              <a:rPr lang="en-US" sz="1600" b="0" i="0" dirty="0">
                <a:solidFill>
                  <a:srgbClr val="374151"/>
                </a:solidFill>
                <a:effectLst/>
                <a:latin typeface="Söhne"/>
              </a:rPr>
              <a:t>We use a resistor in series with an LED to limit the current flowing through the LED. </a:t>
            </a:r>
          </a:p>
          <a:p>
            <a:pPr algn="l"/>
            <a:r>
              <a:rPr lang="en-US" sz="1600" b="0" i="0" dirty="0">
                <a:solidFill>
                  <a:srgbClr val="374151"/>
                </a:solidFill>
                <a:effectLst/>
                <a:latin typeface="Söhne"/>
              </a:rPr>
              <a:t>LEDs have a characteristic called forward voltage, which is the voltage across the LED when it is conducting current. Beyond this forward voltage, the current through the LED increases rapidly with a small increase in voltage, a phenomenon described by the LED's I-V curve.</a:t>
            </a:r>
          </a:p>
          <a:p>
            <a:pPr algn="l"/>
            <a:r>
              <a:rPr lang="en-US" sz="1600" b="0" i="0" dirty="0">
                <a:solidFill>
                  <a:srgbClr val="374151"/>
                </a:solidFill>
                <a:effectLst/>
                <a:latin typeface="Söhne"/>
              </a:rPr>
              <a:t>If we connect an LED directly to a power source without a resistor to limit the current, the current through the LED could become large enough to damage or destroy the LED. Moreover, exceeding the current rating of the LED can also lead to overheating and can potentially damage other components or the power source itself.</a:t>
            </a:r>
          </a:p>
          <a:p>
            <a:pPr algn="l"/>
            <a:endParaRPr lang="en-US" sz="1600" b="0" i="0" dirty="0">
              <a:solidFill>
                <a:srgbClr val="374151"/>
              </a:solidFill>
              <a:effectLst/>
              <a:latin typeface="Söhne"/>
            </a:endParaRPr>
          </a:p>
          <a:p>
            <a:pPr algn="l">
              <a:buFont typeface="+mj-lt"/>
              <a:buAutoNum type="arabicPeriod"/>
            </a:pPr>
            <a:r>
              <a:rPr lang="en-US" sz="1600" b="0" i="0" dirty="0">
                <a:solidFill>
                  <a:srgbClr val="374151"/>
                </a:solidFill>
                <a:effectLst/>
                <a:latin typeface="Söhne"/>
              </a:rPr>
              <a:t> Identify the forward voltage (</a:t>
            </a:r>
            <a:r>
              <a:rPr lang="en-US" sz="1600" b="0" i="0" dirty="0" err="1">
                <a:solidFill>
                  <a:srgbClr val="374151"/>
                </a:solidFill>
                <a:effectLst/>
                <a:latin typeface="Söhne"/>
              </a:rPr>
              <a:t>Vf</a:t>
            </a:r>
            <a:r>
              <a:rPr lang="en-US" sz="1600" b="0" i="0" dirty="0">
                <a:solidFill>
                  <a:srgbClr val="374151"/>
                </a:solidFill>
                <a:effectLst/>
                <a:latin typeface="Söhne"/>
              </a:rPr>
              <a:t>) and the forward current (If) of the LED from the LED's datasheet. 				Common values might be </a:t>
            </a:r>
            <a:r>
              <a:rPr lang="en-US" sz="1600" b="0" i="0" dirty="0" err="1">
                <a:solidFill>
                  <a:srgbClr val="374151"/>
                </a:solidFill>
                <a:effectLst/>
                <a:latin typeface="Söhne"/>
              </a:rPr>
              <a:t>Vf</a:t>
            </a:r>
            <a:r>
              <a:rPr lang="en-US" sz="1600" b="0" i="0" dirty="0">
                <a:solidFill>
                  <a:srgbClr val="374151"/>
                </a:solidFill>
                <a:effectLst/>
                <a:latin typeface="Söhne"/>
              </a:rPr>
              <a:t> = 2.0V and If = 20mA for a red LED, but these values can vary.</a:t>
            </a:r>
          </a:p>
          <a:p>
            <a:pPr algn="l">
              <a:buFont typeface="+mj-lt"/>
              <a:buAutoNum type="arabicPeriod"/>
            </a:pPr>
            <a:r>
              <a:rPr lang="en-US" sz="1600" b="0" i="0" dirty="0">
                <a:solidFill>
                  <a:srgbClr val="374151"/>
                </a:solidFill>
                <a:effectLst/>
                <a:latin typeface="Söhne"/>
              </a:rPr>
              <a:t> Identify the voltage of your power source; for an Arduino, you might be using a 5V or 3.3V pin.</a:t>
            </a:r>
          </a:p>
          <a:p>
            <a:pPr algn="l">
              <a:buFont typeface="+mj-lt"/>
              <a:buAutoNum type="arabicPeriod"/>
            </a:pPr>
            <a:r>
              <a:rPr lang="en-US" sz="1600" b="0" i="0" dirty="0">
                <a:solidFill>
                  <a:srgbClr val="374151"/>
                </a:solidFill>
                <a:effectLst/>
                <a:latin typeface="Söhne"/>
              </a:rPr>
              <a:t> Use Ohm's law to find the resistance value:</a:t>
            </a:r>
          </a:p>
          <a:p>
            <a:pPr algn="l">
              <a:buFont typeface="+mj-lt"/>
              <a:buAutoNum type="arabicPeriod"/>
            </a:pPr>
            <a:endParaRPr lang="en-US" sz="1600" b="0" i="0" dirty="0">
              <a:solidFill>
                <a:srgbClr val="374151"/>
              </a:solidFill>
              <a:effectLst/>
              <a:latin typeface="Söhne"/>
            </a:endParaRPr>
          </a:p>
          <a:p>
            <a:pPr algn="l">
              <a:buFont typeface="+mj-lt"/>
              <a:buAutoNum type="arabicPeriod"/>
            </a:pPr>
            <a:endParaRPr lang="en-US" sz="1600" b="0" i="0" dirty="0">
              <a:solidFill>
                <a:srgbClr val="374151"/>
              </a:solidFill>
              <a:effectLst/>
              <a:latin typeface="Söhne"/>
            </a:endParaRPr>
          </a:p>
          <a:p>
            <a:pPr algn="l"/>
            <a:r>
              <a:rPr lang="en-US" sz="1600" b="0" i="0" dirty="0">
                <a:solidFill>
                  <a:srgbClr val="374151"/>
                </a:solidFill>
                <a:effectLst/>
                <a:latin typeface="Söhne"/>
              </a:rPr>
              <a:t>where:</a:t>
            </a:r>
          </a:p>
          <a:p>
            <a:pPr lvl="1" algn="l"/>
            <a:r>
              <a:rPr lang="en-US" sz="1600" b="1" i="1" dirty="0">
                <a:solidFill>
                  <a:srgbClr val="374151"/>
                </a:solidFill>
                <a:effectLst/>
                <a:latin typeface="KaTeX_Math"/>
              </a:rPr>
              <a:t>R</a:t>
            </a:r>
            <a:r>
              <a:rPr lang="en-US" sz="1600" b="0" i="0" dirty="0">
                <a:solidFill>
                  <a:srgbClr val="374151"/>
                </a:solidFill>
                <a:effectLst/>
                <a:latin typeface="Söhne"/>
              </a:rPr>
              <a:t> is the resistance value you’re solving for</a:t>
            </a:r>
          </a:p>
          <a:p>
            <a:pPr lvl="1" algn="l"/>
            <a:r>
              <a:rPr lang="en-US" sz="1600" b="1" i="1" dirty="0" err="1">
                <a:solidFill>
                  <a:srgbClr val="374151"/>
                </a:solidFill>
                <a:effectLst/>
                <a:latin typeface="KaTeX_Math"/>
              </a:rPr>
              <a:t>V</a:t>
            </a:r>
            <a:r>
              <a:rPr lang="en-US" sz="1600" b="1" i="0" dirty="0" err="1">
                <a:solidFill>
                  <a:srgbClr val="374151"/>
                </a:solidFill>
                <a:effectLst/>
                <a:latin typeface="KaTeX_Main"/>
              </a:rPr>
              <a:t>source</a:t>
            </a:r>
            <a:r>
              <a:rPr lang="en-US" sz="1600" b="0" i="0" dirty="0">
                <a:solidFill>
                  <a:srgbClr val="374151"/>
                </a:solidFill>
                <a:effectLst/>
                <a:latin typeface="KaTeX_Main"/>
              </a:rPr>
              <a:t>​</a:t>
            </a:r>
            <a:r>
              <a:rPr lang="en-US" sz="1600" b="0" i="0" dirty="0">
                <a:solidFill>
                  <a:srgbClr val="374151"/>
                </a:solidFill>
                <a:effectLst/>
                <a:latin typeface="Söhne"/>
              </a:rPr>
              <a:t> is the voltage of your power source</a:t>
            </a:r>
          </a:p>
          <a:p>
            <a:pPr lvl="1" algn="l"/>
            <a:r>
              <a:rPr lang="en-US" sz="1600" b="1" i="1" dirty="0" err="1">
                <a:solidFill>
                  <a:srgbClr val="374151"/>
                </a:solidFill>
                <a:effectLst/>
                <a:latin typeface="KaTeX_Math"/>
              </a:rPr>
              <a:t>V</a:t>
            </a:r>
            <a:r>
              <a:rPr lang="en-US" sz="1600" b="1" i="0" dirty="0" err="1">
                <a:solidFill>
                  <a:srgbClr val="374151"/>
                </a:solidFill>
                <a:effectLst/>
                <a:latin typeface="KaTeX_Main"/>
              </a:rPr>
              <a:t>f</a:t>
            </a:r>
            <a:r>
              <a:rPr lang="en-US" sz="1600" b="0" i="0" dirty="0">
                <a:solidFill>
                  <a:srgbClr val="374151"/>
                </a:solidFill>
                <a:effectLst/>
                <a:latin typeface="KaTeX_Main"/>
              </a:rPr>
              <a:t>​</a:t>
            </a:r>
            <a:r>
              <a:rPr lang="en-US" sz="1600" b="0" i="0" dirty="0">
                <a:solidFill>
                  <a:srgbClr val="374151"/>
                </a:solidFill>
                <a:effectLst/>
                <a:latin typeface="Söhne"/>
              </a:rPr>
              <a:t> is the forward voltage of the LED</a:t>
            </a:r>
          </a:p>
          <a:p>
            <a:pPr lvl="1" algn="l"/>
            <a:r>
              <a:rPr lang="en-US" sz="1600" b="1" i="1" dirty="0">
                <a:solidFill>
                  <a:srgbClr val="374151"/>
                </a:solidFill>
                <a:effectLst/>
                <a:latin typeface="KaTeX_Math"/>
              </a:rPr>
              <a:t>I</a:t>
            </a:r>
            <a:r>
              <a:rPr lang="en-US" sz="1600" b="1" i="0" dirty="0">
                <a:solidFill>
                  <a:srgbClr val="374151"/>
                </a:solidFill>
                <a:effectLst/>
                <a:latin typeface="KaTeX_Main"/>
              </a:rPr>
              <a:t>f</a:t>
            </a:r>
            <a:r>
              <a:rPr lang="en-US" sz="1600" b="0" i="0" dirty="0">
                <a:solidFill>
                  <a:srgbClr val="374151"/>
                </a:solidFill>
                <a:effectLst/>
                <a:latin typeface="KaTeX_Main"/>
              </a:rPr>
              <a:t>​</a:t>
            </a:r>
            <a:r>
              <a:rPr lang="en-US" sz="1600" b="0" i="0" dirty="0">
                <a:solidFill>
                  <a:srgbClr val="374151"/>
                </a:solidFill>
                <a:effectLst/>
                <a:latin typeface="Söhne"/>
              </a:rPr>
              <a:t> is the forward current of the LED</a:t>
            </a:r>
          </a:p>
          <a:p>
            <a:pPr algn="l"/>
            <a:r>
              <a:rPr lang="en-US" sz="1600" b="0" i="0" dirty="0">
                <a:solidFill>
                  <a:srgbClr val="374151"/>
                </a:solidFill>
                <a:effectLst/>
                <a:latin typeface="Söhne"/>
              </a:rPr>
              <a:t>For example, if you’re using a 5V source, with an LED that has a forward voltage of 2.0V and a forward current of 20mA (0.02A), the resistance would be calculated as:</a:t>
            </a:r>
          </a:p>
          <a:p>
            <a:pPr algn="l"/>
            <a:endParaRPr lang="en-US" sz="1600" dirty="0">
              <a:solidFill>
                <a:srgbClr val="374151"/>
              </a:solidFill>
              <a:latin typeface="Söhne"/>
            </a:endParaRPr>
          </a:p>
          <a:p>
            <a:pPr algn="l"/>
            <a:endParaRPr lang="en-US" sz="1600" b="0" i="0" dirty="0">
              <a:solidFill>
                <a:srgbClr val="374151"/>
              </a:solidFill>
              <a:effectLst/>
              <a:latin typeface="Söhne"/>
            </a:endParaRPr>
          </a:p>
          <a:p>
            <a:pPr algn="l"/>
            <a:endParaRPr lang="en-US" sz="1600" dirty="0">
              <a:solidFill>
                <a:srgbClr val="374151"/>
              </a:solidFill>
              <a:latin typeface="Söhne"/>
            </a:endParaRPr>
          </a:p>
          <a:p>
            <a:pPr algn="l"/>
            <a:endParaRPr lang="en-US" sz="1600" b="0" i="0" dirty="0">
              <a:solidFill>
                <a:srgbClr val="374151"/>
              </a:solidFill>
              <a:effectLst/>
              <a:latin typeface="Söhne"/>
            </a:endParaRPr>
          </a:p>
          <a:p>
            <a:pPr algn="l"/>
            <a:r>
              <a:rPr lang="en-US" sz="1600" b="0" i="0" dirty="0">
                <a:solidFill>
                  <a:srgbClr val="374151"/>
                </a:solidFill>
                <a:effectLst/>
                <a:latin typeface="Söhne"/>
              </a:rPr>
              <a:t>4. Choose a resistor with a value equal to or slightly greater than the calculated value to ensure the current will be less than or equal to the LED's forward current. In the above example, a </a:t>
            </a:r>
            <a:r>
              <a:rPr lang="en-US" sz="1600" b="0" i="0" dirty="0">
                <a:solidFill>
                  <a:srgbClr val="374151"/>
                </a:solidFill>
                <a:effectLst/>
                <a:highlight>
                  <a:srgbClr val="FFFF00"/>
                </a:highlight>
                <a:latin typeface="Söhne"/>
              </a:rPr>
              <a:t>150Ω or 220Ω resistor would be suitable. </a:t>
            </a:r>
            <a:r>
              <a:rPr lang="en-US" sz="1600" b="1" i="0" u="sng" dirty="0">
                <a:solidFill>
                  <a:srgbClr val="374151"/>
                </a:solidFill>
                <a:effectLst/>
                <a:highlight>
                  <a:srgbClr val="FFFF00"/>
                </a:highlight>
                <a:latin typeface="Söhne"/>
              </a:rPr>
              <a:t>Our kits have 330Ω. </a:t>
            </a:r>
            <a:r>
              <a:rPr lang="en-US" sz="1600" i="0" dirty="0">
                <a:solidFill>
                  <a:srgbClr val="374151"/>
                </a:solidFill>
                <a:effectLst/>
                <a:highlight>
                  <a:srgbClr val="FFFF00"/>
                </a:highlight>
                <a:latin typeface="Söhne"/>
              </a:rPr>
              <a:t>Bigger is better.</a:t>
            </a:r>
          </a:p>
          <a:p>
            <a:pPr algn="l"/>
            <a:r>
              <a:rPr lang="en-US" sz="1600" b="0" i="0" dirty="0">
                <a:solidFill>
                  <a:srgbClr val="374151"/>
                </a:solidFill>
                <a:effectLst/>
                <a:latin typeface="Söhne"/>
              </a:rPr>
              <a:t>Adding a resistor helps to keep the LED operating safely within its specified parameters, ensuring a long lifespan for the LED and preventing damage to the Arduino's output pins.</a:t>
            </a:r>
          </a:p>
        </p:txBody>
      </p:sp>
      <p:pic>
        <p:nvPicPr>
          <p:cNvPr id="7" name="Picture 6">
            <a:extLst>
              <a:ext uri="{FF2B5EF4-FFF2-40B4-BE49-F238E27FC236}">
                <a16:creationId xmlns:a16="http://schemas.microsoft.com/office/drawing/2014/main" id="{6E8DF179-8746-CFF1-5E23-175020A68281}"/>
              </a:ext>
            </a:extLst>
          </p:cNvPr>
          <p:cNvPicPr>
            <a:picLocks noChangeAspect="1"/>
          </p:cNvPicPr>
          <p:nvPr/>
        </p:nvPicPr>
        <p:blipFill>
          <a:blip r:embed="rId3"/>
          <a:stretch>
            <a:fillRect/>
          </a:stretch>
        </p:blipFill>
        <p:spPr>
          <a:xfrm>
            <a:off x="4737100" y="2538434"/>
            <a:ext cx="2717800" cy="1017565"/>
          </a:xfrm>
          <a:prstGeom prst="rect">
            <a:avLst/>
          </a:prstGeom>
        </p:spPr>
      </p:pic>
      <p:pic>
        <p:nvPicPr>
          <p:cNvPr id="9" name="Picture 8">
            <a:extLst>
              <a:ext uri="{FF2B5EF4-FFF2-40B4-BE49-F238E27FC236}">
                <a16:creationId xmlns:a16="http://schemas.microsoft.com/office/drawing/2014/main" id="{CF9B2200-B05C-E238-493F-B9C20EB3E5D5}"/>
              </a:ext>
            </a:extLst>
          </p:cNvPr>
          <p:cNvPicPr>
            <a:picLocks noChangeAspect="1"/>
          </p:cNvPicPr>
          <p:nvPr/>
        </p:nvPicPr>
        <p:blipFill>
          <a:blip r:embed="rId4"/>
          <a:stretch>
            <a:fillRect/>
          </a:stretch>
        </p:blipFill>
        <p:spPr>
          <a:xfrm>
            <a:off x="2193878" y="4769440"/>
            <a:ext cx="3432222" cy="1003646"/>
          </a:xfrm>
          <a:prstGeom prst="rect">
            <a:avLst/>
          </a:prstGeom>
        </p:spPr>
      </p:pic>
      <p:pic>
        <p:nvPicPr>
          <p:cNvPr id="10" name="Picture 4">
            <a:extLst>
              <a:ext uri="{FF2B5EF4-FFF2-40B4-BE49-F238E27FC236}">
                <a16:creationId xmlns:a16="http://schemas.microsoft.com/office/drawing/2014/main" id="{85DE3DD5-1134-A250-F4F2-18478F138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0048" y="1726416"/>
            <a:ext cx="1981200"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FE199FD-84E3-D65D-E96C-7EC768B3C1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8050" y="3047216"/>
            <a:ext cx="1659699" cy="1106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What You Need to Know About Current, Voltage and Resistance">
            <a:extLst>
              <a:ext uri="{FF2B5EF4-FFF2-40B4-BE49-F238E27FC236}">
                <a16:creationId xmlns:a16="http://schemas.microsoft.com/office/drawing/2014/main" id="{87CCB8C6-5390-779E-DB3F-12E42CD57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1144" y="2538434"/>
            <a:ext cx="1953407" cy="16152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brown striped object&#10;&#10;Description automatically generated">
            <a:extLst>
              <a:ext uri="{FF2B5EF4-FFF2-40B4-BE49-F238E27FC236}">
                <a16:creationId xmlns:a16="http://schemas.microsoft.com/office/drawing/2014/main" id="{5B87245C-5F38-677E-8B03-54BD8F6D86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6100" y="4863157"/>
            <a:ext cx="6479923" cy="816211"/>
          </a:xfrm>
          <a:prstGeom prst="rect">
            <a:avLst/>
          </a:prstGeom>
        </p:spPr>
      </p:pic>
    </p:spTree>
    <p:extLst>
      <p:ext uri="{BB962C8B-B14F-4D97-AF65-F5344CB8AC3E}">
        <p14:creationId xmlns:p14="http://schemas.microsoft.com/office/powerpoint/2010/main" val="44727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D7F0329-2572-6D02-AA9C-BC04B9DD78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48" t="14246" r="10833" b="13505"/>
          <a:stretch/>
        </p:blipFill>
        <p:spPr bwMode="auto">
          <a:xfrm>
            <a:off x="64080" y="1571887"/>
            <a:ext cx="10095920" cy="52861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BED485-09B3-359E-15C6-26053C83C02E}"/>
              </a:ext>
            </a:extLst>
          </p:cNvPr>
          <p:cNvSpPr txBox="1"/>
          <p:nvPr/>
        </p:nvSpPr>
        <p:spPr>
          <a:xfrm>
            <a:off x="7429500" y="-13163"/>
            <a:ext cx="5231242" cy="3170099"/>
          </a:xfrm>
          <a:prstGeom prst="rect">
            <a:avLst/>
          </a:prstGeom>
          <a:noFill/>
        </p:spPr>
        <p:txBody>
          <a:bodyPr wrap="square">
            <a:spAutoFit/>
          </a:bodyPr>
          <a:lstStyle/>
          <a:p>
            <a:r>
              <a:rPr lang="en-US" sz="2000" b="0" i="0" dirty="0">
                <a:solidFill>
                  <a:srgbClr val="0077AA"/>
                </a:solidFill>
                <a:effectLst/>
                <a:latin typeface="Consolas" panose="020B0609020204030204" pitchFamily="49" charset="0"/>
              </a:rPr>
              <a:t>int</a:t>
            </a: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ledPin</a:t>
            </a:r>
            <a:r>
              <a:rPr lang="en-US" sz="2000" b="0" i="0" dirty="0">
                <a:solidFill>
                  <a:srgbClr val="000000"/>
                </a:solidFill>
                <a:effectLst/>
                <a:latin typeface="Consolas" panose="020B0609020204030204" pitchFamily="49" charset="0"/>
              </a:rPr>
              <a:t> </a:t>
            </a:r>
            <a:r>
              <a:rPr lang="en-US" sz="2000" b="0" i="0" dirty="0">
                <a:solidFill>
                  <a:srgbClr val="9A6E3A"/>
                </a:solidFill>
                <a:effectLst/>
                <a:latin typeface="Consolas" panose="020B0609020204030204" pitchFamily="49" charset="0"/>
              </a:rPr>
              <a:t>= </a:t>
            </a:r>
            <a:r>
              <a:rPr lang="en-US" sz="2000" dirty="0">
                <a:solidFill>
                  <a:srgbClr val="990055"/>
                </a:solidFill>
                <a:latin typeface="Consolas" panose="020B0609020204030204" pitchFamily="49" charset="0"/>
              </a:rPr>
              <a:t>13</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0077AA"/>
                </a:solidFill>
                <a:effectLst/>
                <a:latin typeface="Consolas" panose="020B0609020204030204" pitchFamily="49" charset="0"/>
              </a:rPr>
              <a:t>void</a:t>
            </a:r>
            <a:r>
              <a:rPr lang="en-US" sz="2000" b="0" i="0" dirty="0">
                <a:solidFill>
                  <a:srgbClr val="000000"/>
                </a:solidFill>
                <a:effectLst/>
                <a:latin typeface="Consolas" panose="020B0609020204030204" pitchFamily="49" charset="0"/>
              </a:rPr>
              <a:t> </a:t>
            </a:r>
            <a:r>
              <a:rPr lang="en-US" sz="2000" b="0" i="0" dirty="0">
                <a:solidFill>
                  <a:srgbClr val="DD4A68"/>
                </a:solidFill>
                <a:effectLst/>
                <a:latin typeface="Consolas" panose="020B0609020204030204" pitchFamily="49" charset="0"/>
              </a:rPr>
              <a:t>setup</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2000" b="0" i="0" dirty="0" err="1">
                <a:solidFill>
                  <a:srgbClr val="DD4A68"/>
                </a:solidFill>
                <a:effectLst/>
                <a:latin typeface="Consolas" panose="020B0609020204030204" pitchFamily="49" charset="0"/>
              </a:rPr>
              <a:t>pinMode</a:t>
            </a:r>
            <a:r>
              <a:rPr lang="en-US" sz="2000" b="0" i="0" dirty="0">
                <a:solidFill>
                  <a:srgbClr val="999999"/>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ledPin</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OUTPUT</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0077AA"/>
                </a:solidFill>
                <a:effectLst/>
                <a:latin typeface="Consolas" panose="020B0609020204030204" pitchFamily="49" charset="0"/>
              </a:rPr>
              <a:t>void</a:t>
            </a:r>
            <a:r>
              <a:rPr lang="en-US" sz="2000" b="0" i="0" dirty="0">
                <a:solidFill>
                  <a:srgbClr val="000000"/>
                </a:solidFill>
                <a:effectLst/>
                <a:latin typeface="Consolas" panose="020B0609020204030204" pitchFamily="49" charset="0"/>
              </a:rPr>
              <a:t> </a:t>
            </a:r>
            <a:r>
              <a:rPr lang="en-US" sz="2000" b="0" i="0" dirty="0">
                <a:solidFill>
                  <a:srgbClr val="DD4A68"/>
                </a:solidFill>
                <a:effectLst/>
                <a:latin typeface="Consolas" panose="020B0609020204030204" pitchFamily="49" charset="0"/>
              </a:rPr>
              <a:t>loop</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2000" b="0" i="0" dirty="0" err="1">
                <a:solidFill>
                  <a:srgbClr val="DD4A68"/>
                </a:solidFill>
                <a:effectLst/>
                <a:latin typeface="Consolas" panose="020B0609020204030204" pitchFamily="49" charset="0"/>
              </a:rPr>
              <a:t>digitalWrite</a:t>
            </a:r>
            <a:r>
              <a:rPr lang="en-US" sz="2000" b="0" i="0" dirty="0">
                <a:solidFill>
                  <a:srgbClr val="999999"/>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ledPin</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HIGH</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r>
              <a:rPr lang="en-US" sz="2000" b="0" i="0" dirty="0">
                <a:solidFill>
                  <a:srgbClr val="DD4A68"/>
                </a:solidFill>
                <a:effectLst/>
                <a:latin typeface="Consolas" panose="020B0609020204030204" pitchFamily="49" charset="0"/>
              </a:rPr>
              <a:t>delay</a:t>
            </a:r>
            <a:r>
              <a:rPr lang="en-US" sz="2000" b="0" i="0" dirty="0">
                <a:solidFill>
                  <a:srgbClr val="999999"/>
                </a:solidFill>
                <a:effectLst/>
                <a:latin typeface="Consolas" panose="020B0609020204030204" pitchFamily="49" charset="0"/>
              </a:rPr>
              <a:t>(</a:t>
            </a:r>
            <a:r>
              <a:rPr lang="en-US" sz="2000" b="0" i="0" dirty="0">
                <a:solidFill>
                  <a:srgbClr val="990055"/>
                </a:solidFill>
                <a:effectLst/>
                <a:latin typeface="Consolas" panose="020B0609020204030204" pitchFamily="49" charset="0"/>
              </a:rPr>
              <a:t>1500</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DD4A68"/>
                </a:solidFill>
                <a:effectLst/>
                <a:latin typeface="Consolas" panose="020B0609020204030204" pitchFamily="49" charset="0"/>
              </a:rPr>
              <a:t>	</a:t>
            </a:r>
            <a:r>
              <a:rPr lang="en-US" sz="2000" b="0" i="0" dirty="0" err="1">
                <a:solidFill>
                  <a:srgbClr val="DD4A68"/>
                </a:solidFill>
                <a:effectLst/>
                <a:latin typeface="Consolas" panose="020B0609020204030204" pitchFamily="49" charset="0"/>
              </a:rPr>
              <a:t>digitalWrite</a:t>
            </a:r>
            <a:r>
              <a:rPr lang="en-US" sz="2000" b="0" i="0" dirty="0">
                <a:solidFill>
                  <a:srgbClr val="999999"/>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ledPin</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LOW</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2000" b="0" i="0" dirty="0">
                <a:solidFill>
                  <a:srgbClr val="DD4A68"/>
                </a:solidFill>
                <a:effectLst/>
                <a:latin typeface="Consolas" panose="020B0609020204030204" pitchFamily="49" charset="0"/>
              </a:rPr>
              <a:t>delay</a:t>
            </a:r>
            <a:r>
              <a:rPr lang="en-US" sz="2000" b="0" i="0" dirty="0">
                <a:solidFill>
                  <a:srgbClr val="999999"/>
                </a:solidFill>
                <a:effectLst/>
                <a:latin typeface="Consolas" panose="020B0609020204030204" pitchFamily="49" charset="0"/>
              </a:rPr>
              <a:t>(</a:t>
            </a:r>
            <a:r>
              <a:rPr lang="en-US" sz="2000" b="0" i="0" dirty="0">
                <a:solidFill>
                  <a:srgbClr val="990055"/>
                </a:solidFill>
                <a:effectLst/>
                <a:latin typeface="Consolas" panose="020B0609020204030204" pitchFamily="49" charset="0"/>
              </a:rPr>
              <a:t>1500</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999999"/>
                </a:solidFill>
                <a:effectLst/>
                <a:latin typeface="Consolas" panose="020B0609020204030204" pitchFamily="49" charset="0"/>
              </a:rPr>
              <a:t>}</a:t>
            </a:r>
            <a:endParaRPr lang="en-US" sz="2000" dirty="0"/>
          </a:p>
        </p:txBody>
      </p:sp>
      <p:pic>
        <p:nvPicPr>
          <p:cNvPr id="3" name="Picture 2" descr="Diagram of a diagram of a circuit&#10;&#10;Description automatically generated">
            <a:extLst>
              <a:ext uri="{FF2B5EF4-FFF2-40B4-BE49-F238E27FC236}">
                <a16:creationId xmlns:a16="http://schemas.microsoft.com/office/drawing/2014/main" id="{A1F86C71-4169-A56A-0F40-EE78EE35A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58" y="77029"/>
            <a:ext cx="2957942" cy="2188877"/>
          </a:xfrm>
          <a:prstGeom prst="rect">
            <a:avLst/>
          </a:prstGeom>
        </p:spPr>
      </p:pic>
      <p:sp>
        <p:nvSpPr>
          <p:cNvPr id="5" name="TextBox 4">
            <a:extLst>
              <a:ext uri="{FF2B5EF4-FFF2-40B4-BE49-F238E27FC236}">
                <a16:creationId xmlns:a16="http://schemas.microsoft.com/office/drawing/2014/main" id="{42657E2E-3646-FF30-9B1E-0F31BA90A55C}"/>
              </a:ext>
            </a:extLst>
          </p:cNvPr>
          <p:cNvSpPr txBox="1"/>
          <p:nvPr/>
        </p:nvSpPr>
        <p:spPr>
          <a:xfrm>
            <a:off x="4502149" y="0"/>
            <a:ext cx="1498600" cy="1015663"/>
          </a:xfrm>
          <a:prstGeom prst="rect">
            <a:avLst/>
          </a:prstGeom>
          <a:noFill/>
        </p:spPr>
        <p:txBody>
          <a:bodyPr wrap="square" rtlCol="0">
            <a:spAutoFit/>
          </a:bodyPr>
          <a:lstStyle/>
          <a:p>
            <a:pPr algn="ctr"/>
            <a:r>
              <a:rPr lang="en-US" sz="2000" b="1" dirty="0"/>
              <a:t>330 Ω </a:t>
            </a:r>
            <a:br>
              <a:rPr lang="en-US" sz="2000" b="1" dirty="0"/>
            </a:br>
            <a:r>
              <a:rPr lang="en-US" sz="2000" b="1" dirty="0"/>
              <a:t>(OHM)</a:t>
            </a:r>
          </a:p>
          <a:p>
            <a:pPr algn="ctr"/>
            <a:r>
              <a:rPr lang="en-US" sz="2000" b="1" dirty="0"/>
              <a:t>Resistor</a:t>
            </a:r>
          </a:p>
        </p:txBody>
      </p:sp>
      <p:pic>
        <p:nvPicPr>
          <p:cNvPr id="7" name="Picture 6" descr="A blue and brown striped object&#10;&#10;Description automatically generated">
            <a:extLst>
              <a:ext uri="{FF2B5EF4-FFF2-40B4-BE49-F238E27FC236}">
                <a16:creationId xmlns:a16="http://schemas.microsoft.com/office/drawing/2014/main" id="{A8ABBA4F-E753-EA2D-D910-194679B0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53638">
            <a:off x="3261792" y="1043157"/>
            <a:ext cx="3979316" cy="501235"/>
          </a:xfrm>
          <a:prstGeom prst="rect">
            <a:avLst/>
          </a:prstGeom>
        </p:spPr>
      </p:pic>
      <p:pic>
        <p:nvPicPr>
          <p:cNvPr id="8" name="Picture 2" descr="circuit">
            <a:extLst>
              <a:ext uri="{FF2B5EF4-FFF2-40B4-BE49-F238E27FC236}">
                <a16:creationId xmlns:a16="http://schemas.microsoft.com/office/drawing/2014/main" id="{CE21B9E7-3980-7AA8-29BF-480BA7F0A9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617914">
            <a:off x="12744395" y="2902023"/>
            <a:ext cx="7620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3F70BCE-5A9A-2CFD-D8E8-826B3A5D1C18}"/>
              </a:ext>
            </a:extLst>
          </p:cNvPr>
          <p:cNvPicPr>
            <a:picLocks noChangeAspect="1"/>
          </p:cNvPicPr>
          <p:nvPr/>
        </p:nvPicPr>
        <p:blipFill>
          <a:blip r:embed="rId7"/>
          <a:stretch>
            <a:fillRect/>
          </a:stretch>
        </p:blipFill>
        <p:spPr>
          <a:xfrm>
            <a:off x="6795050" y="7203314"/>
            <a:ext cx="5396949" cy="4543478"/>
          </a:xfrm>
          <a:prstGeom prst="rect">
            <a:avLst/>
          </a:prstGeom>
        </p:spPr>
      </p:pic>
    </p:spTree>
    <p:extLst>
      <p:ext uri="{BB962C8B-B14F-4D97-AF65-F5344CB8AC3E}">
        <p14:creationId xmlns:p14="http://schemas.microsoft.com/office/powerpoint/2010/main" val="303373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Tinkercad + Arduino Lesson 6: Pull-up and Pull-down Resistors - YouTube">
            <a:extLst>
              <a:ext uri="{FF2B5EF4-FFF2-40B4-BE49-F238E27FC236}">
                <a16:creationId xmlns:a16="http://schemas.microsoft.com/office/drawing/2014/main" id="{D7CF49BC-E518-5976-0376-75CE4D77F7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5" r="5292"/>
          <a:stretch/>
        </p:blipFill>
        <p:spPr bwMode="auto">
          <a:xfrm>
            <a:off x="6544372" y="82474"/>
            <a:ext cx="5396949" cy="3429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6631" name="Picture 7">
            <a:extLst>
              <a:ext uri="{FF2B5EF4-FFF2-40B4-BE49-F238E27FC236}">
                <a16:creationId xmlns:a16="http://schemas.microsoft.com/office/drawing/2014/main" id="{AD0AD779-CE78-B1EC-9FA1-E6D712356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2464" y="-3304948"/>
            <a:ext cx="4762500" cy="2924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 of a diagram of a circuit&#10;&#10;Description automatically generated">
            <a:extLst>
              <a:ext uri="{FF2B5EF4-FFF2-40B4-BE49-F238E27FC236}">
                <a16:creationId xmlns:a16="http://schemas.microsoft.com/office/drawing/2014/main" id="{D9264825-6D57-F49C-495E-3235B323A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99305">
            <a:off x="12193856" y="6230406"/>
            <a:ext cx="2957942" cy="2188877"/>
          </a:xfrm>
          <a:prstGeom prst="rect">
            <a:avLst/>
          </a:prstGeom>
        </p:spPr>
      </p:pic>
      <p:pic>
        <p:nvPicPr>
          <p:cNvPr id="9" name="Picture 8" descr="A close up of a circuit board&#10;&#10;Description automatically generated">
            <a:extLst>
              <a:ext uri="{FF2B5EF4-FFF2-40B4-BE49-F238E27FC236}">
                <a16:creationId xmlns:a16="http://schemas.microsoft.com/office/drawing/2014/main" id="{549FE9DA-7E90-E22B-8A12-DAA3911AA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414" y="0"/>
            <a:ext cx="5503118" cy="4115820"/>
          </a:xfrm>
          <a:prstGeom prst="rect">
            <a:avLst/>
          </a:prstGeom>
        </p:spPr>
      </p:pic>
      <p:sp>
        <p:nvSpPr>
          <p:cNvPr id="11" name="TextBox 10">
            <a:extLst>
              <a:ext uri="{FF2B5EF4-FFF2-40B4-BE49-F238E27FC236}">
                <a16:creationId xmlns:a16="http://schemas.microsoft.com/office/drawing/2014/main" id="{25ADE7F2-17D1-F467-AFB7-2D3251278F37}"/>
              </a:ext>
            </a:extLst>
          </p:cNvPr>
          <p:cNvSpPr txBox="1"/>
          <p:nvPr/>
        </p:nvSpPr>
        <p:spPr>
          <a:xfrm>
            <a:off x="33435" y="4328160"/>
            <a:ext cx="5705271" cy="2529840"/>
          </a:xfrm>
          <a:prstGeom prst="rect">
            <a:avLst/>
          </a:prstGeom>
          <a:noFill/>
        </p:spPr>
        <p:txBody>
          <a:bodyPr wrap="square">
            <a:spAutoFit/>
          </a:bodyPr>
          <a:lstStyle/>
          <a:p>
            <a:r>
              <a:rPr lang="en-US" sz="1600" b="0" i="0" dirty="0">
                <a:solidFill>
                  <a:srgbClr val="0077AA"/>
                </a:solidFill>
                <a:effectLst/>
                <a:latin typeface="Consolas" panose="020B0609020204030204" pitchFamily="49" charset="0"/>
              </a:rPr>
              <a:t>#define</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BUTTON_PIN</a:t>
            </a:r>
            <a:r>
              <a:rPr lang="en-US" sz="1600" b="0" i="0" dirty="0">
                <a:solidFill>
                  <a:srgbClr val="000000"/>
                </a:solidFill>
                <a:effectLst/>
                <a:latin typeface="Consolas" panose="020B0609020204030204" pitchFamily="49" charset="0"/>
              </a:rPr>
              <a:t> </a:t>
            </a:r>
            <a:r>
              <a:rPr lang="en-US" sz="1600" b="0" i="0" dirty="0">
                <a:solidFill>
                  <a:srgbClr val="990055"/>
                </a:solidFill>
                <a:effectLst/>
                <a:latin typeface="Consolas" panose="020B0609020204030204" pitchFamily="49" charset="0"/>
              </a:rPr>
              <a:t>12</a:t>
            </a:r>
            <a:r>
              <a:rPr lang="en-US" sz="1600" b="0" i="0" dirty="0">
                <a:solidFill>
                  <a:srgbClr val="000000"/>
                </a:solidFill>
                <a:effectLst/>
                <a:latin typeface="Consolas" panose="020B0609020204030204" pitchFamily="49" charset="0"/>
              </a:rPr>
              <a:t> </a:t>
            </a: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setup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err="1">
                <a:solidFill>
                  <a:srgbClr val="DD4A68"/>
                </a:solidFill>
                <a:effectLst/>
                <a:latin typeface="Consolas" panose="020B0609020204030204" pitchFamily="49" charset="0"/>
              </a:rPr>
              <a:t>pinMode</a:t>
            </a:r>
            <a:r>
              <a:rPr lang="en-US" sz="1600" b="0" i="0" dirty="0">
                <a:effectLst/>
                <a:latin typeface="Consolas" panose="020B0609020204030204" pitchFamily="49" charset="0"/>
              </a:rPr>
              <a:t>(BUTTON_PIN, INPUT_PULLUP);</a:t>
            </a:r>
          </a:p>
          <a:p>
            <a:r>
              <a:rPr lang="en-US" sz="1600" dirty="0">
                <a:solidFill>
                  <a:srgbClr val="999999"/>
                </a:solidFill>
                <a:latin typeface="Consolas" panose="020B0609020204030204" pitchFamily="49" charset="0"/>
              </a:rPr>
              <a:t>	</a:t>
            </a:r>
            <a:r>
              <a:rPr lang="en-US" sz="1600" dirty="0" err="1">
                <a:solidFill>
                  <a:srgbClr val="DD4A68"/>
                </a:solidFill>
                <a:latin typeface="Consolas" panose="020B0609020204030204" pitchFamily="49" charset="0"/>
              </a:rPr>
              <a:t>Serial</a:t>
            </a:r>
            <a:r>
              <a:rPr lang="en-US" sz="1600" b="0" i="0" dirty="0" err="1">
                <a:solidFill>
                  <a:srgbClr val="000000"/>
                </a:solidFill>
                <a:effectLst/>
                <a:latin typeface="Consolas" panose="020B0609020204030204" pitchFamily="49" charset="0"/>
              </a:rPr>
              <a:t>.</a:t>
            </a:r>
            <a:r>
              <a:rPr lang="en-US" sz="1600" b="0" i="0" dirty="0" err="1">
                <a:solidFill>
                  <a:srgbClr val="DD4A68"/>
                </a:solidFill>
                <a:effectLst/>
                <a:latin typeface="Consolas" panose="020B0609020204030204" pitchFamily="49" charset="0"/>
              </a:rPr>
              <a:t>begin</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9600</a:t>
            </a:r>
            <a:r>
              <a:rPr lang="en-US" sz="1600" b="0" i="0" dirty="0">
                <a:effectLst/>
                <a:latin typeface="Consolas" panose="020B0609020204030204" pitchFamily="49" charset="0"/>
              </a:rPr>
              <a:t>);</a:t>
            </a:r>
            <a:r>
              <a:rPr lang="en-US" sz="1600" dirty="0">
                <a:solidFill>
                  <a:srgbClr val="999999"/>
                </a:solidFill>
                <a:latin typeface="Consolas" panose="020B0609020204030204" pitchFamily="49" charset="0"/>
              </a:rPr>
              <a:t>	</a:t>
            </a:r>
            <a:r>
              <a:rPr lang="en-US" sz="1600" b="0" i="0" dirty="0">
                <a:solidFill>
                  <a:srgbClr val="000000"/>
                </a:solidFill>
                <a:effectLst/>
                <a:latin typeface="Consolas" panose="020B0609020204030204" pitchFamily="49" charset="0"/>
              </a:rPr>
              <a:t> </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b="0" i="0" dirty="0">
              <a:solidFill>
                <a:srgbClr val="000000"/>
              </a:solidFill>
              <a:effectLst/>
              <a:latin typeface="Consolas" panose="020B0609020204030204" pitchFamily="49" charset="0"/>
            </a:endParaRP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loop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a:solidFill>
                  <a:srgbClr val="0077AA"/>
                </a:solidFill>
                <a:effectLst/>
                <a:latin typeface="Consolas" panose="020B0609020204030204" pitchFamily="49" charset="0"/>
              </a:rPr>
              <a:t>int </a:t>
            </a:r>
            <a:r>
              <a:rPr lang="en-US" sz="1600" b="0" i="0" dirty="0">
                <a:solidFill>
                  <a:srgbClr val="000000"/>
                </a:solidFill>
                <a:effectLst/>
                <a:latin typeface="Consolas" panose="020B0609020204030204" pitchFamily="49" charset="0"/>
              </a:rPr>
              <a:t>value</a:t>
            </a:r>
            <a:r>
              <a:rPr lang="en-US" sz="1600" dirty="0">
                <a:solidFill>
                  <a:srgbClr val="0077AA"/>
                </a:solidFill>
                <a:latin typeface="Consolas" panose="020B0609020204030204" pitchFamily="49" charset="0"/>
              </a:rPr>
              <a:t> </a:t>
            </a:r>
            <a:r>
              <a:rPr lang="en-US" sz="1600" b="0" i="0" dirty="0">
                <a:solidFill>
                  <a:srgbClr val="0077AA"/>
                </a:solidFill>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b="0" i="0" dirty="0" err="1">
                <a:solidFill>
                  <a:srgbClr val="DD4A68"/>
                </a:solidFill>
                <a:effectLst/>
                <a:latin typeface="Consolas" panose="020B0609020204030204" pitchFamily="49" charset="0"/>
              </a:rPr>
              <a:t>digitalRead</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BUTTON_PIN)</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dirty="0">
                <a:solidFill>
                  <a:srgbClr val="999999"/>
                </a:solidFill>
                <a:latin typeface="Consolas" panose="020B0609020204030204" pitchFamily="49" charset="0"/>
              </a:rPr>
              <a:t>	</a:t>
            </a:r>
            <a:r>
              <a:rPr lang="en-US" sz="1600" dirty="0" err="1">
                <a:solidFill>
                  <a:srgbClr val="DD4A68"/>
                </a:solidFill>
                <a:latin typeface="Consolas" panose="020B0609020204030204" pitchFamily="49" charset="0"/>
              </a:rPr>
              <a:t>Serial</a:t>
            </a:r>
            <a:r>
              <a:rPr lang="en-US" sz="1600" b="0" i="0" dirty="0" err="1">
                <a:solidFill>
                  <a:srgbClr val="000000"/>
                </a:solidFill>
                <a:effectLst/>
                <a:latin typeface="Consolas" panose="020B0609020204030204" pitchFamily="49" charset="0"/>
              </a:rPr>
              <a:t>.</a:t>
            </a:r>
            <a:r>
              <a:rPr lang="en-US" sz="1600" dirty="0" err="1">
                <a:solidFill>
                  <a:srgbClr val="DD4A68"/>
                </a:solidFill>
                <a:latin typeface="Consolas" panose="020B0609020204030204" pitchFamily="49" charset="0"/>
              </a:rPr>
              <a:t>p</a:t>
            </a:r>
            <a:r>
              <a:rPr lang="en-US" sz="1600" b="0" i="0" dirty="0" err="1">
                <a:solidFill>
                  <a:srgbClr val="DD4A68"/>
                </a:solidFill>
                <a:effectLst/>
                <a:latin typeface="Consolas" panose="020B0609020204030204" pitchFamily="49" charset="0"/>
              </a:rPr>
              <a:t>rint</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value</a:t>
            </a:r>
            <a:r>
              <a:rPr lang="en-US" sz="1600" b="0" i="0" dirty="0">
                <a:effectLst/>
                <a:latin typeface="Consolas" panose="020B0609020204030204" pitchFamily="49" charset="0"/>
              </a:rPr>
              <a:t>);</a:t>
            </a:r>
          </a:p>
          <a:p>
            <a:r>
              <a:rPr lang="en-US" sz="1600" dirty="0">
                <a:solidFill>
                  <a:srgbClr val="000000"/>
                </a:solidFill>
                <a:latin typeface="Consolas" panose="020B0609020204030204" pitchFamily="49" charset="0"/>
              </a:rPr>
              <a:t>	</a:t>
            </a:r>
            <a:r>
              <a:rPr lang="en-US" sz="1600" b="0" i="0" dirty="0">
                <a:solidFill>
                  <a:srgbClr val="DD4A68"/>
                </a:solidFill>
                <a:effectLst/>
                <a:latin typeface="Consolas" panose="020B0609020204030204" pitchFamily="49" charset="0"/>
              </a:rPr>
              <a:t>delay</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1000</a:t>
            </a:r>
            <a:r>
              <a:rPr lang="en-US" sz="1600" b="0" i="0" dirty="0">
                <a:effectLst/>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dirty="0"/>
          </a:p>
        </p:txBody>
      </p:sp>
      <p:pic>
        <p:nvPicPr>
          <p:cNvPr id="3" name="Picture 2">
            <a:extLst>
              <a:ext uri="{FF2B5EF4-FFF2-40B4-BE49-F238E27FC236}">
                <a16:creationId xmlns:a16="http://schemas.microsoft.com/office/drawing/2014/main" id="{7948A797-FA1F-8D17-8FD6-C10621BFF887}"/>
              </a:ext>
            </a:extLst>
          </p:cNvPr>
          <p:cNvPicPr>
            <a:picLocks noChangeAspect="1"/>
          </p:cNvPicPr>
          <p:nvPr/>
        </p:nvPicPr>
        <p:blipFill>
          <a:blip r:embed="rId6"/>
          <a:stretch>
            <a:fillRect/>
          </a:stretch>
        </p:blipFill>
        <p:spPr>
          <a:xfrm>
            <a:off x="6544372" y="3903635"/>
            <a:ext cx="5396949" cy="4543478"/>
          </a:xfrm>
          <a:prstGeom prst="rect">
            <a:avLst/>
          </a:prstGeom>
        </p:spPr>
      </p:pic>
    </p:spTree>
    <p:extLst>
      <p:ext uri="{BB962C8B-B14F-4D97-AF65-F5344CB8AC3E}">
        <p14:creationId xmlns:p14="http://schemas.microsoft.com/office/powerpoint/2010/main" val="56776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Tinkercad + Arduino Lesson 6: Pull-up and Pull-down Resistors - YouTube">
            <a:extLst>
              <a:ext uri="{FF2B5EF4-FFF2-40B4-BE49-F238E27FC236}">
                <a16:creationId xmlns:a16="http://schemas.microsoft.com/office/drawing/2014/main" id="{D7CF49BC-E518-5976-0376-75CE4D77F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714" y="809363"/>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mputer circuit board with wires&#10;&#10;Description automatically generated">
            <a:extLst>
              <a:ext uri="{FF2B5EF4-FFF2-40B4-BE49-F238E27FC236}">
                <a16:creationId xmlns:a16="http://schemas.microsoft.com/office/drawing/2014/main" id="{9F0247D1-21DC-411C-178C-3DB73086A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6" y="6734175"/>
            <a:ext cx="13030200" cy="6897959"/>
          </a:xfrm>
          <a:prstGeom prst="rect">
            <a:avLst/>
          </a:prstGeom>
        </p:spPr>
      </p:pic>
      <p:pic>
        <p:nvPicPr>
          <p:cNvPr id="26631" name="Picture 7">
            <a:extLst>
              <a:ext uri="{FF2B5EF4-FFF2-40B4-BE49-F238E27FC236}">
                <a16:creationId xmlns:a16="http://schemas.microsoft.com/office/drawing/2014/main" id="{AD0AD779-CE78-B1EC-9FA1-E6D712356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4372" y="222297"/>
            <a:ext cx="5396949" cy="331372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8" name="Picture 7" descr="A blue and brown striped object&#10;&#10;Description automatically generated">
            <a:extLst>
              <a:ext uri="{FF2B5EF4-FFF2-40B4-BE49-F238E27FC236}">
                <a16:creationId xmlns:a16="http://schemas.microsoft.com/office/drawing/2014/main" id="{BB710F25-99D2-6E6D-4475-67CD6E8C2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980772">
            <a:off x="-4720158" y="6758157"/>
            <a:ext cx="3979316" cy="501235"/>
          </a:xfrm>
          <a:prstGeom prst="rect">
            <a:avLst/>
          </a:prstGeom>
        </p:spPr>
      </p:pic>
      <p:pic>
        <p:nvPicPr>
          <p:cNvPr id="12" name="Picture 11" descr="A close up of a circuit board&#10;&#10;Description automatically generated">
            <a:extLst>
              <a:ext uri="{FF2B5EF4-FFF2-40B4-BE49-F238E27FC236}">
                <a16:creationId xmlns:a16="http://schemas.microsoft.com/office/drawing/2014/main" id="{23BD7E55-B510-7A8E-19D1-E7E847551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414" y="0"/>
            <a:ext cx="5503118" cy="4115820"/>
          </a:xfrm>
          <a:prstGeom prst="rect">
            <a:avLst/>
          </a:prstGeom>
        </p:spPr>
      </p:pic>
      <p:pic>
        <p:nvPicPr>
          <p:cNvPr id="13" name="Picture 12">
            <a:extLst>
              <a:ext uri="{FF2B5EF4-FFF2-40B4-BE49-F238E27FC236}">
                <a16:creationId xmlns:a16="http://schemas.microsoft.com/office/drawing/2014/main" id="{13173B49-E53A-5378-E9C7-2C0C01C6C978}"/>
              </a:ext>
            </a:extLst>
          </p:cNvPr>
          <p:cNvPicPr>
            <a:picLocks noChangeAspect="1"/>
          </p:cNvPicPr>
          <p:nvPr/>
        </p:nvPicPr>
        <p:blipFill>
          <a:blip r:embed="rId8"/>
          <a:stretch>
            <a:fillRect/>
          </a:stretch>
        </p:blipFill>
        <p:spPr>
          <a:xfrm>
            <a:off x="6544372" y="3710338"/>
            <a:ext cx="5396949" cy="2604028"/>
          </a:xfrm>
          <a:prstGeom prst="rect">
            <a:avLst/>
          </a:prstGeom>
          <a:ln w="12700">
            <a:solidFill>
              <a:schemeClr val="tx1"/>
            </a:solidFill>
            <a:extLst>
              <a:ext uri="{C807C97D-BFC1-408E-A445-0C87EB9F89A2}">
                <ask:lineSketchStyleProps xmlns:ask="http://schemas.microsoft.com/office/drawing/2018/sketchyshapes">
                  <ask:type>
                    <ask:lineSketchNone/>
                  </ask:type>
                </ask:lineSketchStyleProps>
              </a:ext>
            </a:extLst>
          </a:ln>
        </p:spPr>
      </p:pic>
      <p:sp>
        <p:nvSpPr>
          <p:cNvPr id="2" name="TextBox 1">
            <a:extLst>
              <a:ext uri="{FF2B5EF4-FFF2-40B4-BE49-F238E27FC236}">
                <a16:creationId xmlns:a16="http://schemas.microsoft.com/office/drawing/2014/main" id="{674B4FB9-CFE2-A04F-6339-E7F7E76CD85F}"/>
              </a:ext>
            </a:extLst>
          </p:cNvPr>
          <p:cNvSpPr txBox="1"/>
          <p:nvPr/>
        </p:nvSpPr>
        <p:spPr>
          <a:xfrm>
            <a:off x="33435" y="4328160"/>
            <a:ext cx="5705271" cy="2529840"/>
          </a:xfrm>
          <a:prstGeom prst="rect">
            <a:avLst/>
          </a:prstGeom>
          <a:noFill/>
        </p:spPr>
        <p:txBody>
          <a:bodyPr wrap="square">
            <a:spAutoFit/>
          </a:bodyPr>
          <a:lstStyle/>
          <a:p>
            <a:r>
              <a:rPr lang="en-US" sz="1600" b="0" i="0" dirty="0">
                <a:solidFill>
                  <a:srgbClr val="0077AA"/>
                </a:solidFill>
                <a:effectLst/>
                <a:latin typeface="Consolas" panose="020B0609020204030204" pitchFamily="49" charset="0"/>
              </a:rPr>
              <a:t>#define</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BUTTON_PIN</a:t>
            </a:r>
            <a:r>
              <a:rPr lang="en-US" sz="1600" b="0" i="0" dirty="0">
                <a:solidFill>
                  <a:srgbClr val="000000"/>
                </a:solidFill>
                <a:effectLst/>
                <a:latin typeface="Consolas" panose="020B0609020204030204" pitchFamily="49" charset="0"/>
              </a:rPr>
              <a:t> </a:t>
            </a:r>
            <a:r>
              <a:rPr lang="en-US" sz="1600" b="0" i="0" dirty="0">
                <a:solidFill>
                  <a:srgbClr val="990055"/>
                </a:solidFill>
                <a:effectLst/>
                <a:latin typeface="Consolas" panose="020B0609020204030204" pitchFamily="49" charset="0"/>
              </a:rPr>
              <a:t>12</a:t>
            </a:r>
            <a:r>
              <a:rPr lang="en-US" sz="1600" b="0" i="0" dirty="0">
                <a:solidFill>
                  <a:srgbClr val="000000"/>
                </a:solidFill>
                <a:effectLst/>
                <a:latin typeface="Consolas" panose="020B0609020204030204" pitchFamily="49" charset="0"/>
              </a:rPr>
              <a:t> </a:t>
            </a: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setup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err="1">
                <a:solidFill>
                  <a:srgbClr val="DD4A68"/>
                </a:solidFill>
                <a:effectLst/>
                <a:latin typeface="Consolas" panose="020B0609020204030204" pitchFamily="49" charset="0"/>
              </a:rPr>
              <a:t>pinMode</a:t>
            </a:r>
            <a:r>
              <a:rPr lang="en-US" sz="1600" b="0" i="0" dirty="0">
                <a:effectLst/>
                <a:latin typeface="Consolas" panose="020B0609020204030204" pitchFamily="49" charset="0"/>
              </a:rPr>
              <a:t>(BUTTON_PIN, INPUT_PULLUP);</a:t>
            </a:r>
          </a:p>
          <a:p>
            <a:r>
              <a:rPr lang="en-US" sz="1600" dirty="0">
                <a:solidFill>
                  <a:srgbClr val="999999"/>
                </a:solidFill>
                <a:latin typeface="Consolas" panose="020B0609020204030204" pitchFamily="49" charset="0"/>
              </a:rPr>
              <a:t>	</a:t>
            </a:r>
            <a:r>
              <a:rPr lang="en-US" sz="1600" dirty="0" err="1">
                <a:solidFill>
                  <a:srgbClr val="DD4A68"/>
                </a:solidFill>
                <a:latin typeface="Consolas" panose="020B0609020204030204" pitchFamily="49" charset="0"/>
              </a:rPr>
              <a:t>Serial</a:t>
            </a:r>
            <a:r>
              <a:rPr lang="en-US" sz="1600" b="0" i="0" dirty="0" err="1">
                <a:solidFill>
                  <a:srgbClr val="000000"/>
                </a:solidFill>
                <a:effectLst/>
                <a:latin typeface="Consolas" panose="020B0609020204030204" pitchFamily="49" charset="0"/>
              </a:rPr>
              <a:t>.</a:t>
            </a:r>
            <a:r>
              <a:rPr lang="en-US" sz="1600" b="0" i="0" dirty="0" err="1">
                <a:solidFill>
                  <a:srgbClr val="DD4A68"/>
                </a:solidFill>
                <a:effectLst/>
                <a:latin typeface="Consolas" panose="020B0609020204030204" pitchFamily="49" charset="0"/>
              </a:rPr>
              <a:t>begin</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9600</a:t>
            </a:r>
            <a:r>
              <a:rPr lang="en-US" sz="1600" b="0" i="0" dirty="0">
                <a:effectLst/>
                <a:latin typeface="Consolas" panose="020B0609020204030204" pitchFamily="49" charset="0"/>
              </a:rPr>
              <a:t>);</a:t>
            </a:r>
            <a:r>
              <a:rPr lang="en-US" sz="1600" dirty="0">
                <a:solidFill>
                  <a:srgbClr val="999999"/>
                </a:solidFill>
                <a:latin typeface="Consolas" panose="020B0609020204030204" pitchFamily="49" charset="0"/>
              </a:rPr>
              <a:t>	</a:t>
            </a:r>
            <a:r>
              <a:rPr lang="en-US" sz="1600" b="0" i="0" dirty="0">
                <a:solidFill>
                  <a:srgbClr val="000000"/>
                </a:solidFill>
                <a:effectLst/>
                <a:latin typeface="Consolas" panose="020B0609020204030204" pitchFamily="49" charset="0"/>
              </a:rPr>
              <a:t> </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b="0" i="0" dirty="0">
              <a:solidFill>
                <a:srgbClr val="000000"/>
              </a:solidFill>
              <a:effectLst/>
              <a:latin typeface="Consolas" panose="020B0609020204030204" pitchFamily="49" charset="0"/>
            </a:endParaRP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loop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a:solidFill>
                  <a:srgbClr val="0077AA"/>
                </a:solidFill>
                <a:effectLst/>
                <a:latin typeface="Consolas" panose="020B0609020204030204" pitchFamily="49" charset="0"/>
              </a:rPr>
              <a:t>int </a:t>
            </a:r>
            <a:r>
              <a:rPr lang="en-US" sz="1600" b="0" i="0" dirty="0">
                <a:solidFill>
                  <a:srgbClr val="000000"/>
                </a:solidFill>
                <a:effectLst/>
                <a:latin typeface="Consolas" panose="020B0609020204030204" pitchFamily="49" charset="0"/>
              </a:rPr>
              <a:t>value</a:t>
            </a:r>
            <a:r>
              <a:rPr lang="en-US" sz="1600" dirty="0">
                <a:solidFill>
                  <a:srgbClr val="0077AA"/>
                </a:solidFill>
                <a:latin typeface="Consolas" panose="020B0609020204030204" pitchFamily="49" charset="0"/>
              </a:rPr>
              <a:t> </a:t>
            </a:r>
            <a:r>
              <a:rPr lang="en-US" sz="1600" b="0" i="0" dirty="0">
                <a:solidFill>
                  <a:srgbClr val="0077AA"/>
                </a:solidFill>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b="0" i="0" dirty="0" err="1">
                <a:solidFill>
                  <a:srgbClr val="DD4A68"/>
                </a:solidFill>
                <a:effectLst/>
                <a:latin typeface="Consolas" panose="020B0609020204030204" pitchFamily="49" charset="0"/>
              </a:rPr>
              <a:t>digitalRead</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BUTTON_PIN)</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dirty="0">
                <a:solidFill>
                  <a:srgbClr val="999999"/>
                </a:solidFill>
                <a:latin typeface="Consolas" panose="020B0609020204030204" pitchFamily="49" charset="0"/>
              </a:rPr>
              <a:t>	</a:t>
            </a:r>
            <a:r>
              <a:rPr lang="en-US" sz="1600" dirty="0" err="1">
                <a:solidFill>
                  <a:srgbClr val="DD4A68"/>
                </a:solidFill>
                <a:latin typeface="Consolas" panose="020B0609020204030204" pitchFamily="49" charset="0"/>
              </a:rPr>
              <a:t>Serial</a:t>
            </a:r>
            <a:r>
              <a:rPr lang="en-US" sz="1600" b="0" i="0" dirty="0" err="1">
                <a:solidFill>
                  <a:srgbClr val="000000"/>
                </a:solidFill>
                <a:effectLst/>
                <a:latin typeface="Consolas" panose="020B0609020204030204" pitchFamily="49" charset="0"/>
              </a:rPr>
              <a:t>.</a:t>
            </a:r>
            <a:r>
              <a:rPr lang="en-US" sz="1600" dirty="0" err="1">
                <a:solidFill>
                  <a:srgbClr val="DD4A68"/>
                </a:solidFill>
                <a:latin typeface="Consolas" panose="020B0609020204030204" pitchFamily="49" charset="0"/>
              </a:rPr>
              <a:t>p</a:t>
            </a:r>
            <a:r>
              <a:rPr lang="en-US" sz="1600" b="0" i="0" dirty="0" err="1">
                <a:solidFill>
                  <a:srgbClr val="DD4A68"/>
                </a:solidFill>
                <a:effectLst/>
                <a:latin typeface="Consolas" panose="020B0609020204030204" pitchFamily="49" charset="0"/>
              </a:rPr>
              <a:t>rint</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value</a:t>
            </a:r>
            <a:r>
              <a:rPr lang="en-US" sz="1600" b="0" i="0" dirty="0">
                <a:effectLst/>
                <a:latin typeface="Consolas" panose="020B0609020204030204" pitchFamily="49" charset="0"/>
              </a:rPr>
              <a:t>);</a:t>
            </a:r>
          </a:p>
          <a:p>
            <a:r>
              <a:rPr lang="en-US" sz="1600" dirty="0">
                <a:solidFill>
                  <a:srgbClr val="000000"/>
                </a:solidFill>
                <a:latin typeface="Consolas" panose="020B0609020204030204" pitchFamily="49" charset="0"/>
              </a:rPr>
              <a:t>	</a:t>
            </a:r>
            <a:r>
              <a:rPr lang="en-US" sz="1600" b="0" i="0" dirty="0">
                <a:solidFill>
                  <a:srgbClr val="DD4A68"/>
                </a:solidFill>
                <a:effectLst/>
                <a:latin typeface="Consolas" panose="020B0609020204030204" pitchFamily="49" charset="0"/>
              </a:rPr>
              <a:t>delay</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1000</a:t>
            </a:r>
            <a:r>
              <a:rPr lang="en-US" sz="1600" b="0" i="0" dirty="0">
                <a:effectLst/>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dirty="0"/>
          </a:p>
        </p:txBody>
      </p:sp>
    </p:spTree>
    <p:extLst>
      <p:ext uri="{BB962C8B-B14F-4D97-AF65-F5344CB8AC3E}">
        <p14:creationId xmlns:p14="http://schemas.microsoft.com/office/powerpoint/2010/main" val="383625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0"/>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499500" y="4336143"/>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110444" y="155212"/>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spTree>
    <p:extLst>
      <p:ext uri="{BB962C8B-B14F-4D97-AF65-F5344CB8AC3E}">
        <p14:creationId xmlns:p14="http://schemas.microsoft.com/office/powerpoint/2010/main" val="136723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7024915"/>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136643" y="-2688772"/>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252413" y="-6869703"/>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pic>
        <p:nvPicPr>
          <p:cNvPr id="8" name="Picture 7" descr="A computer circuit diagram with wires&#10;&#10;Description automatically generated with medium confidence">
            <a:extLst>
              <a:ext uri="{FF2B5EF4-FFF2-40B4-BE49-F238E27FC236}">
                <a16:creationId xmlns:a16="http://schemas.microsoft.com/office/drawing/2014/main" id="{6D60A13F-5DD7-E28C-CD7D-89CA42DB3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54" y="-723306"/>
            <a:ext cx="12282289" cy="8304612"/>
          </a:xfrm>
          <a:prstGeom prst="rect">
            <a:avLst/>
          </a:prstGeom>
        </p:spPr>
      </p:pic>
      <p:pic>
        <p:nvPicPr>
          <p:cNvPr id="29" name="Picture 28" descr="Diagram of a diagram of a circular object with text&#10;&#10;Description automatically generated with medium confidence">
            <a:extLst>
              <a:ext uri="{FF2B5EF4-FFF2-40B4-BE49-F238E27FC236}">
                <a16:creationId xmlns:a16="http://schemas.microsoft.com/office/drawing/2014/main" id="{1C4C3E95-071C-F843-F0F9-EC55DAE2A6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041" y="341005"/>
            <a:ext cx="2908059" cy="2248006"/>
          </a:xfrm>
          <a:prstGeom prst="rect">
            <a:avLst/>
          </a:prstGeom>
        </p:spPr>
      </p:pic>
    </p:spTree>
    <p:extLst>
      <p:ext uri="{BB962C8B-B14F-4D97-AF65-F5344CB8AC3E}">
        <p14:creationId xmlns:p14="http://schemas.microsoft.com/office/powerpoint/2010/main" val="3208001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296635"/>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sp>
        <p:nvSpPr>
          <p:cNvPr id="13" name="TextBox 12">
            <a:extLst>
              <a:ext uri="{FF2B5EF4-FFF2-40B4-BE49-F238E27FC236}">
                <a16:creationId xmlns:a16="http://schemas.microsoft.com/office/drawing/2014/main" id="{01C6AA32-1E0E-E954-1397-CDF73595CE12}"/>
              </a:ext>
            </a:extLst>
          </p:cNvPr>
          <p:cNvSpPr txBox="1"/>
          <p:nvPr/>
        </p:nvSpPr>
        <p:spPr>
          <a:xfrm>
            <a:off x="-4410561" y="520985"/>
            <a:ext cx="6333455" cy="1569660"/>
          </a:xfrm>
          <a:prstGeom prst="rect">
            <a:avLst/>
          </a:prstGeom>
          <a:noFill/>
        </p:spPr>
        <p:txBody>
          <a:bodyPr wrap="square">
            <a:spAutoFit/>
          </a:bodyPr>
          <a:lstStyle/>
          <a:p>
            <a:endParaRPr lang="en-US" sz="2400" dirty="0">
              <a:latin typeface="OCR A Extended" panose="02010509020102010303" pitchFamily="50" charset="0"/>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p:txBody>
      </p:sp>
      <p:pic>
        <p:nvPicPr>
          <p:cNvPr id="30" name="Graphic 29">
            <a:extLst>
              <a:ext uri="{FF2B5EF4-FFF2-40B4-BE49-F238E27FC236}">
                <a16:creationId xmlns:a16="http://schemas.microsoft.com/office/drawing/2014/main" id="{2E007755-CDAA-1ED6-1CE4-692B1CFBF4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8136" y="684546"/>
            <a:ext cx="5058098" cy="5686228"/>
          </a:xfrm>
          <a:prstGeom prst="rect">
            <a:avLst/>
          </a:prstGeom>
        </p:spPr>
      </p:pic>
      <p:sp>
        <p:nvSpPr>
          <p:cNvPr id="40" name="TextBox 39">
            <a:extLst>
              <a:ext uri="{FF2B5EF4-FFF2-40B4-BE49-F238E27FC236}">
                <a16:creationId xmlns:a16="http://schemas.microsoft.com/office/drawing/2014/main" id="{9FF8C844-2734-B3FE-4790-72F7D6730BAA}"/>
              </a:ext>
            </a:extLst>
          </p:cNvPr>
          <p:cNvSpPr txBox="1"/>
          <p:nvPr/>
        </p:nvSpPr>
        <p:spPr>
          <a:xfrm>
            <a:off x="284680" y="3659619"/>
            <a:ext cx="6333455" cy="461665"/>
          </a:xfrm>
          <a:prstGeom prst="rect">
            <a:avLst/>
          </a:prstGeom>
          <a:noFill/>
        </p:spPr>
        <p:txBody>
          <a:bodyPr wrap="square">
            <a:spAutoFit/>
          </a:bodyPr>
          <a:lstStyle/>
          <a:p>
            <a:r>
              <a:rPr lang="en-US" sz="2400" dirty="0">
                <a:latin typeface="OCR A Extended" panose="02010509020102010303" pitchFamily="50" charset="0"/>
              </a:rPr>
              <a:t>Familiar with C++, Java, Python</a:t>
            </a:r>
          </a:p>
        </p:txBody>
      </p:sp>
      <p:sp>
        <p:nvSpPr>
          <p:cNvPr id="44" name="TextBox 43">
            <a:extLst>
              <a:ext uri="{FF2B5EF4-FFF2-40B4-BE49-F238E27FC236}">
                <a16:creationId xmlns:a16="http://schemas.microsoft.com/office/drawing/2014/main" id="{BD42C389-E628-F4C2-CAEC-53E78D6293C4}"/>
              </a:ext>
            </a:extLst>
          </p:cNvPr>
          <p:cNvSpPr txBox="1"/>
          <p:nvPr/>
        </p:nvSpPr>
        <p:spPr>
          <a:xfrm>
            <a:off x="284680" y="2490371"/>
            <a:ext cx="6333455" cy="461665"/>
          </a:xfrm>
          <a:prstGeom prst="rect">
            <a:avLst/>
          </a:prstGeom>
          <a:noFill/>
        </p:spPr>
        <p:txBody>
          <a:bodyPr wrap="square">
            <a:spAutoFit/>
          </a:bodyPr>
          <a:lstStyle/>
          <a:p>
            <a:r>
              <a:rPr lang="en-US" sz="2400" dirty="0">
                <a:latin typeface="OCR A Extended" panose="02010509020102010303" pitchFamily="50" charset="0"/>
              </a:rPr>
              <a:t>&lt;2 Years coding experience</a:t>
            </a:r>
          </a:p>
        </p:txBody>
      </p:sp>
      <p:pic>
        <p:nvPicPr>
          <p:cNvPr id="2" name="Picture 1" descr="A white object with a bird flying out of it&#10;&#10;Description automatically generated">
            <a:extLst>
              <a:ext uri="{FF2B5EF4-FFF2-40B4-BE49-F238E27FC236}">
                <a16:creationId xmlns:a16="http://schemas.microsoft.com/office/drawing/2014/main" id="{2BDE1E24-F8B4-B61C-4B3D-7B8ED6E0833D}"/>
              </a:ext>
            </a:extLst>
          </p:cNvPr>
          <p:cNvPicPr>
            <a:picLocks noChangeAspect="1"/>
          </p:cNvPicPr>
          <p:nvPr/>
        </p:nvPicPr>
        <p:blipFill rotWithShape="1">
          <a:blip r:embed="rId5">
            <a:extLst>
              <a:ext uri="{28A0092B-C50C-407E-A947-70E740481C1C}">
                <a14:useLocalDpi xmlns:a14="http://schemas.microsoft.com/office/drawing/2010/main" val="0"/>
              </a:ext>
            </a:extLst>
          </a:blip>
          <a:srcRect l="-5816" r="-884" b="2"/>
          <a:stretch/>
        </p:blipFill>
        <p:spPr>
          <a:xfrm rot="10800000">
            <a:off x="-1548240" y="-1364824"/>
            <a:ext cx="2602821" cy="1201361"/>
          </a:xfrm>
          <a:prstGeom prst="rect">
            <a:avLst/>
          </a:prstGeom>
        </p:spPr>
      </p:pic>
      <p:pic>
        <p:nvPicPr>
          <p:cNvPr id="4" name="Picture 2">
            <a:extLst>
              <a:ext uri="{FF2B5EF4-FFF2-40B4-BE49-F238E27FC236}">
                <a16:creationId xmlns:a16="http://schemas.microsoft.com/office/drawing/2014/main" id="{6AB482C3-9D74-9B0F-C8C6-6F2437F330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1922894" y="-1266923"/>
            <a:ext cx="964238" cy="851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375FDC-CA17-5B50-A4F1-A85F0696BE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098985" y="-1436587"/>
            <a:ext cx="964239" cy="642826"/>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EEB584DC-D77E-4455-54CD-8C2D890C57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4760" y="5428494"/>
            <a:ext cx="1280253" cy="1405156"/>
          </a:xfrm>
          <a:prstGeom prst="rect">
            <a:avLst/>
          </a:prstGeom>
        </p:spPr>
      </p:pic>
      <p:pic>
        <p:nvPicPr>
          <p:cNvPr id="9" name="Picture 8" descr="A blue and orange coffee cup&#10;&#10;Description automatically generated">
            <a:extLst>
              <a:ext uri="{FF2B5EF4-FFF2-40B4-BE49-F238E27FC236}">
                <a16:creationId xmlns:a16="http://schemas.microsoft.com/office/drawing/2014/main" id="{3DF89059-B936-834D-7D27-CAC613D8BE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6902" y="4543672"/>
            <a:ext cx="1628977" cy="2200626"/>
          </a:xfrm>
          <a:prstGeom prst="rect">
            <a:avLst/>
          </a:prstGeom>
        </p:spPr>
      </p:pic>
      <p:pic>
        <p:nvPicPr>
          <p:cNvPr id="12" name="Picture 11">
            <a:extLst>
              <a:ext uri="{FF2B5EF4-FFF2-40B4-BE49-F238E27FC236}">
                <a16:creationId xmlns:a16="http://schemas.microsoft.com/office/drawing/2014/main" id="{9CEB924A-B2D6-357E-AF6D-3B81E690FA02}"/>
              </a:ext>
            </a:extLst>
          </p:cNvPr>
          <p:cNvPicPr>
            <a:picLocks noChangeAspect="1"/>
          </p:cNvPicPr>
          <p:nvPr/>
        </p:nvPicPr>
        <p:blipFill>
          <a:blip r:embed="rId11"/>
          <a:stretch>
            <a:fillRect/>
          </a:stretch>
        </p:blipFill>
        <p:spPr>
          <a:xfrm>
            <a:off x="148649" y="1879551"/>
            <a:ext cx="6181725" cy="2295525"/>
          </a:xfrm>
          <a:prstGeom prst="rect">
            <a:avLst/>
          </a:prstGeom>
        </p:spPr>
      </p:pic>
    </p:spTree>
    <p:extLst>
      <p:ext uri="{BB962C8B-B14F-4D97-AF65-F5344CB8AC3E}">
        <p14:creationId xmlns:p14="http://schemas.microsoft.com/office/powerpoint/2010/main" val="311124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7024915"/>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136643" y="-2688772"/>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252413" y="-6869703"/>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pic>
        <p:nvPicPr>
          <p:cNvPr id="2" name="Picture 1" descr="A computer circuit board with wires&#10;&#10;Description automatically generated">
            <a:extLst>
              <a:ext uri="{FF2B5EF4-FFF2-40B4-BE49-F238E27FC236}">
                <a16:creationId xmlns:a16="http://schemas.microsoft.com/office/drawing/2014/main" id="{9AA14CE2-4DF5-CA71-F09E-9856B172E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718" y="1422400"/>
            <a:ext cx="3401592" cy="1802844"/>
          </a:xfrm>
          <a:prstGeom prst="rect">
            <a:avLst/>
          </a:prstGeom>
        </p:spPr>
      </p:pic>
      <p:pic>
        <p:nvPicPr>
          <p:cNvPr id="10" name="Picture 9">
            <a:extLst>
              <a:ext uri="{FF2B5EF4-FFF2-40B4-BE49-F238E27FC236}">
                <a16:creationId xmlns:a16="http://schemas.microsoft.com/office/drawing/2014/main" id="{2A6E615D-C59D-BD5A-C0E4-CE48A2A2165B}"/>
              </a:ext>
            </a:extLst>
          </p:cNvPr>
          <p:cNvPicPr>
            <a:picLocks noChangeAspect="1"/>
          </p:cNvPicPr>
          <p:nvPr/>
        </p:nvPicPr>
        <p:blipFill>
          <a:blip r:embed="rId6"/>
          <a:stretch>
            <a:fillRect/>
          </a:stretch>
        </p:blipFill>
        <p:spPr>
          <a:xfrm>
            <a:off x="50800" y="806112"/>
            <a:ext cx="12090400" cy="4244906"/>
          </a:xfrm>
          <a:prstGeom prst="rect">
            <a:avLst/>
          </a:prstGeom>
          <a:ln>
            <a:solidFill>
              <a:schemeClr val="tx1"/>
            </a:solidFill>
            <a:prstDash val="dash"/>
          </a:ln>
        </p:spPr>
      </p:pic>
    </p:spTree>
    <p:extLst>
      <p:ext uri="{BB962C8B-B14F-4D97-AF65-F5344CB8AC3E}">
        <p14:creationId xmlns:p14="http://schemas.microsoft.com/office/powerpoint/2010/main" val="1991349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omputer circuit board with wires&#10;&#10;Description automatically generated">
            <a:extLst>
              <a:ext uri="{FF2B5EF4-FFF2-40B4-BE49-F238E27FC236}">
                <a16:creationId xmlns:a16="http://schemas.microsoft.com/office/drawing/2014/main" id="{9E97755F-7AD2-CF55-56CF-39BB8FB3F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229237"/>
            <a:ext cx="8458831" cy="4483181"/>
          </a:xfrm>
          <a:prstGeom prst="rect">
            <a:avLst/>
          </a:prstGeom>
        </p:spPr>
      </p:pic>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7024915"/>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136643" y="-2688772"/>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252413" y="-6869703"/>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pic>
        <p:nvPicPr>
          <p:cNvPr id="16" name="Picture 15">
            <a:extLst>
              <a:ext uri="{FF2B5EF4-FFF2-40B4-BE49-F238E27FC236}">
                <a16:creationId xmlns:a16="http://schemas.microsoft.com/office/drawing/2014/main" id="{407011F5-A297-CA12-B10A-1FDC1F682DD0}"/>
              </a:ext>
            </a:extLst>
          </p:cNvPr>
          <p:cNvPicPr>
            <a:picLocks noChangeAspect="1"/>
          </p:cNvPicPr>
          <p:nvPr/>
        </p:nvPicPr>
        <p:blipFill>
          <a:blip r:embed="rId6"/>
          <a:stretch>
            <a:fillRect/>
          </a:stretch>
        </p:blipFill>
        <p:spPr>
          <a:xfrm>
            <a:off x="5105400" y="1727767"/>
            <a:ext cx="12192000" cy="4280577"/>
          </a:xfrm>
          <a:prstGeom prst="rect">
            <a:avLst/>
          </a:prstGeom>
          <a:ln>
            <a:solidFill>
              <a:schemeClr val="tx1"/>
            </a:solidFill>
            <a:prstDash val="dash"/>
          </a:ln>
        </p:spPr>
      </p:pic>
    </p:spTree>
    <p:extLst>
      <p:ext uri="{BB962C8B-B14F-4D97-AF65-F5344CB8AC3E}">
        <p14:creationId xmlns:p14="http://schemas.microsoft.com/office/powerpoint/2010/main" val="211620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a:off x="9344606" y="732587"/>
            <a:ext cx="2847393" cy="57000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9533291" y="-186551"/>
            <a:ext cx="6905625" cy="707886"/>
          </a:xfrm>
          <a:prstGeom prst="rect">
            <a:avLst/>
          </a:prstGeom>
          <a:noFill/>
        </p:spPr>
        <p:txBody>
          <a:bodyPr wrap="square" rtlCol="0">
            <a:spAutoFit/>
          </a:bodyPr>
          <a:lstStyle/>
          <a:p>
            <a:r>
              <a:rPr lang="en-US" sz="4000" dirty="0">
                <a:latin typeface="Super Smash TV" panose="00000400000000000000" pitchFamily="2" charset="0"/>
              </a:rPr>
              <a:t>We are all</a:t>
            </a:r>
          </a:p>
        </p:txBody>
      </p:sp>
      <p:sp>
        <p:nvSpPr>
          <p:cNvPr id="2" name="TextBox 1">
            <a:extLst>
              <a:ext uri="{FF2B5EF4-FFF2-40B4-BE49-F238E27FC236}">
                <a16:creationId xmlns:a16="http://schemas.microsoft.com/office/drawing/2014/main" id="{88CF717E-6AF9-F13A-F69C-726CF920541F}"/>
              </a:ext>
            </a:extLst>
          </p:cNvPr>
          <p:cNvSpPr txBox="1"/>
          <p:nvPr/>
        </p:nvSpPr>
        <p:spPr>
          <a:xfrm>
            <a:off x="9344607" y="96982"/>
            <a:ext cx="6919820" cy="1107996"/>
          </a:xfrm>
          <a:prstGeom prst="rect">
            <a:avLst/>
          </a:prstGeom>
          <a:noFill/>
        </p:spPr>
        <p:txBody>
          <a:bodyPr wrap="square" rtlCol="0">
            <a:spAutoFit/>
          </a:bodyPr>
          <a:lstStyle/>
          <a:p>
            <a:r>
              <a:rPr lang="en-US" sz="6600" dirty="0">
                <a:latin typeface="Super Smash TV" panose="00000400000000000000" pitchFamily="2" charset="0"/>
              </a:rPr>
              <a:t>Makers</a:t>
            </a:r>
            <a:endParaRPr lang="en-US" sz="5400" dirty="0">
              <a:latin typeface="Super Smash TV" panose="00000400000000000000" pitchFamily="2" charset="0"/>
            </a:endParaRPr>
          </a:p>
        </p:txBody>
      </p:sp>
      <p:pic>
        <p:nvPicPr>
          <p:cNvPr id="10242" name="Picture 2" descr="Enthusiasts of the maker movement foresee a third industrial revolution.">
            <a:extLst>
              <a:ext uri="{FF2B5EF4-FFF2-40B4-BE49-F238E27FC236}">
                <a16:creationId xmlns:a16="http://schemas.microsoft.com/office/drawing/2014/main" id="{712B6454-52AC-A1BD-6853-9ED7A74B7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ED82401-FD2E-D0DD-C817-C36735F3D5C0}"/>
              </a:ext>
            </a:extLst>
          </p:cNvPr>
          <p:cNvPicPr>
            <a:picLocks noChangeAspect="1"/>
          </p:cNvPicPr>
          <p:nvPr/>
        </p:nvPicPr>
        <p:blipFill>
          <a:blip r:embed="rId3"/>
          <a:stretch>
            <a:fillRect/>
          </a:stretch>
        </p:blipFill>
        <p:spPr>
          <a:xfrm>
            <a:off x="4451713" y="1513843"/>
            <a:ext cx="8164600" cy="5555408"/>
          </a:xfrm>
          <a:prstGeom prst="rect">
            <a:avLst/>
          </a:prstGeom>
        </p:spPr>
      </p:pic>
      <p:pic>
        <p:nvPicPr>
          <p:cNvPr id="11266" name="Picture 2" descr="We Are A Safe Space – Student Health Center - Montclair State University">
            <a:extLst>
              <a:ext uri="{FF2B5EF4-FFF2-40B4-BE49-F238E27FC236}">
                <a16:creationId xmlns:a16="http://schemas.microsoft.com/office/drawing/2014/main" id="{DAF7F070-E196-8C3D-A91B-2BEDD5F22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829" y="47712"/>
            <a:ext cx="2160747" cy="13605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olorful letters with a light bulb and a paint splatter&#10;&#10;Description automatically generated">
            <a:extLst>
              <a:ext uri="{FF2B5EF4-FFF2-40B4-BE49-F238E27FC236}">
                <a16:creationId xmlns:a16="http://schemas.microsoft.com/office/drawing/2014/main" id="{8A3FCC74-031E-33B3-5D51-5D8051B8F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 y="210355"/>
            <a:ext cx="2662951" cy="914409"/>
          </a:xfrm>
          <a:prstGeom prst="rect">
            <a:avLst/>
          </a:prstGeom>
        </p:spPr>
      </p:pic>
    </p:spTree>
    <p:extLst>
      <p:ext uri="{BB962C8B-B14F-4D97-AF65-F5344CB8AC3E}">
        <p14:creationId xmlns:p14="http://schemas.microsoft.com/office/powerpoint/2010/main" val="1796899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hite object with a bird flying out of it&#10;&#10;Description automatically generated">
            <a:extLst>
              <a:ext uri="{FF2B5EF4-FFF2-40B4-BE49-F238E27FC236}">
                <a16:creationId xmlns:a16="http://schemas.microsoft.com/office/drawing/2014/main" id="{D06396BA-AB59-25AA-F92C-30A549ACF246}"/>
              </a:ext>
            </a:extLst>
          </p:cNvPr>
          <p:cNvPicPr>
            <a:picLocks noChangeAspect="1"/>
          </p:cNvPicPr>
          <p:nvPr/>
        </p:nvPicPr>
        <p:blipFill rotWithShape="1">
          <a:blip r:embed="rId3">
            <a:extLst>
              <a:ext uri="{28A0092B-C50C-407E-A947-70E740481C1C}">
                <a14:useLocalDpi xmlns:a14="http://schemas.microsoft.com/office/drawing/2010/main" val="0"/>
              </a:ext>
            </a:extLst>
          </a:blip>
          <a:srcRect l="-5816" r="-884" b="2"/>
          <a:stretch/>
        </p:blipFill>
        <p:spPr>
          <a:xfrm>
            <a:off x="431365" y="1671235"/>
            <a:ext cx="10965041" cy="5061039"/>
          </a:xfrm>
          <a:prstGeom prst="rect">
            <a:avLst/>
          </a:prstGeom>
        </p:spPr>
      </p:pic>
      <p:pic>
        <p:nvPicPr>
          <p:cNvPr id="4" name="Picture 3" descr="A tower with a satellite dish&#10;&#10;Description automatically generated with medium confidence">
            <a:extLst>
              <a:ext uri="{FF2B5EF4-FFF2-40B4-BE49-F238E27FC236}">
                <a16:creationId xmlns:a16="http://schemas.microsoft.com/office/drawing/2014/main" id="{DE20FC4D-5B5D-B69C-38C0-DD8DB2F6F46D}"/>
              </a:ext>
            </a:extLst>
          </p:cNvPr>
          <p:cNvPicPr>
            <a:picLocks noChangeAspect="1"/>
          </p:cNvPicPr>
          <p:nvPr/>
        </p:nvPicPr>
        <p:blipFill rotWithShape="1">
          <a:blip r:embed="rId4"/>
          <a:srcRect t="-68" r="-1" b="174"/>
          <a:stretch/>
        </p:blipFill>
        <p:spPr>
          <a:xfrm>
            <a:off x="12656457" y="2931992"/>
            <a:ext cx="403004" cy="497008"/>
          </a:xfrm>
          <a:prstGeom prst="rect">
            <a:avLst/>
          </a:prstGeom>
        </p:spPr>
      </p:pic>
      <p:sp>
        <p:nvSpPr>
          <p:cNvPr id="5" name="Rectangle 4">
            <a:extLst>
              <a:ext uri="{FF2B5EF4-FFF2-40B4-BE49-F238E27FC236}">
                <a16:creationId xmlns:a16="http://schemas.microsoft.com/office/drawing/2014/main" id="{4ECED987-6887-C139-B18E-D6C5550C63AD}"/>
              </a:ext>
            </a:extLst>
          </p:cNvPr>
          <p:cNvSpPr/>
          <p:nvPr/>
        </p:nvSpPr>
        <p:spPr>
          <a:xfrm flipH="1">
            <a:off x="8820150" y="156114"/>
            <a:ext cx="3371850" cy="580486"/>
          </a:xfrm>
          <a:prstGeom prst="rect">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724244-1DFC-5AE2-E366-1977B3DB2583}"/>
              </a:ext>
            </a:extLst>
          </p:cNvPr>
          <p:cNvSpPr txBox="1"/>
          <p:nvPr/>
        </p:nvSpPr>
        <p:spPr>
          <a:xfrm>
            <a:off x="8902536" y="-466204"/>
            <a:ext cx="5600246" cy="1107996"/>
          </a:xfrm>
          <a:prstGeom prst="rect">
            <a:avLst/>
          </a:prstGeom>
          <a:noFill/>
        </p:spPr>
        <p:txBody>
          <a:bodyPr wrap="square" rtlCol="0">
            <a:spAutoFit/>
          </a:bodyPr>
          <a:lstStyle/>
          <a:p>
            <a:r>
              <a:rPr lang="en-US" sz="6600" dirty="0">
                <a:latin typeface="Super Smash TV" panose="00000400000000000000" pitchFamily="2" charset="0"/>
              </a:rPr>
              <a:t>my job</a:t>
            </a:r>
          </a:p>
        </p:txBody>
      </p:sp>
      <p:pic>
        <p:nvPicPr>
          <p:cNvPr id="1026" name="Picture 2">
            <a:extLst>
              <a:ext uri="{FF2B5EF4-FFF2-40B4-BE49-F238E27FC236}">
                <a16:creationId xmlns:a16="http://schemas.microsoft.com/office/drawing/2014/main" id="{6E3241F9-D703-CE07-B38F-8B7FFF8B1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94" y="192312"/>
            <a:ext cx="2412392" cy="21309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5E86A5-D4D8-AE68-388E-EF4CA976C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685" y="300932"/>
            <a:ext cx="2465618" cy="164374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0CEA770-94C4-C2DA-E305-2A55F5AF20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848265">
            <a:off x="-7270030" y="929392"/>
            <a:ext cx="5058098" cy="5686228"/>
          </a:xfrm>
          <a:prstGeom prst="rect">
            <a:avLst/>
          </a:prstGeom>
        </p:spPr>
      </p:pic>
      <p:pic>
        <p:nvPicPr>
          <p:cNvPr id="8" name="Graphic 7">
            <a:extLst>
              <a:ext uri="{FF2B5EF4-FFF2-40B4-BE49-F238E27FC236}">
                <a16:creationId xmlns:a16="http://schemas.microsoft.com/office/drawing/2014/main" id="{A42752D1-7366-95E2-D029-4857E36A1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542818">
            <a:off x="-5922558" y="5452844"/>
            <a:ext cx="1280253" cy="1405156"/>
          </a:xfrm>
          <a:prstGeom prst="rect">
            <a:avLst/>
          </a:prstGeom>
        </p:spPr>
      </p:pic>
      <p:pic>
        <p:nvPicPr>
          <p:cNvPr id="9" name="Picture 8" descr="A blue and orange coffee cup&#10;&#10;Description automatically generated">
            <a:extLst>
              <a:ext uri="{FF2B5EF4-FFF2-40B4-BE49-F238E27FC236}">
                <a16:creationId xmlns:a16="http://schemas.microsoft.com/office/drawing/2014/main" id="{71F1A53C-CD35-E553-97D7-6E65471257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542818">
            <a:off x="-3270416" y="4399717"/>
            <a:ext cx="1628977" cy="2200626"/>
          </a:xfrm>
          <a:prstGeom prst="rect">
            <a:avLst/>
          </a:prstGeom>
        </p:spPr>
      </p:pic>
      <p:pic>
        <p:nvPicPr>
          <p:cNvPr id="10" name="Picture 9">
            <a:extLst>
              <a:ext uri="{FF2B5EF4-FFF2-40B4-BE49-F238E27FC236}">
                <a16:creationId xmlns:a16="http://schemas.microsoft.com/office/drawing/2014/main" id="{0D44C777-682E-2D9B-12A5-AF6C5518711D}"/>
              </a:ext>
            </a:extLst>
          </p:cNvPr>
          <p:cNvPicPr>
            <a:picLocks noChangeAspect="1"/>
          </p:cNvPicPr>
          <p:nvPr/>
        </p:nvPicPr>
        <p:blipFill>
          <a:blip r:embed="rId12"/>
          <a:stretch>
            <a:fillRect/>
          </a:stretch>
        </p:blipFill>
        <p:spPr>
          <a:xfrm rot="9997147">
            <a:off x="932666" y="-489168"/>
            <a:ext cx="986729" cy="366412"/>
          </a:xfrm>
          <a:prstGeom prst="rect">
            <a:avLst/>
          </a:prstGeom>
        </p:spPr>
      </p:pic>
      <p:sp>
        <p:nvSpPr>
          <p:cNvPr id="11" name="TextBox 10">
            <a:extLst>
              <a:ext uri="{FF2B5EF4-FFF2-40B4-BE49-F238E27FC236}">
                <a16:creationId xmlns:a16="http://schemas.microsoft.com/office/drawing/2014/main" id="{02B9B0B9-254A-9720-BF87-7B7B02A0D23B}"/>
              </a:ext>
            </a:extLst>
          </p:cNvPr>
          <p:cNvSpPr txBox="1"/>
          <p:nvPr/>
        </p:nvSpPr>
        <p:spPr>
          <a:xfrm>
            <a:off x="8021951" y="1602226"/>
            <a:ext cx="2465618" cy="369332"/>
          </a:xfrm>
          <a:prstGeom prst="rect">
            <a:avLst/>
          </a:prstGeom>
          <a:noFill/>
        </p:spPr>
        <p:txBody>
          <a:bodyPr wrap="square" rtlCol="0">
            <a:spAutoFit/>
          </a:bodyPr>
          <a:lstStyle/>
          <a:p>
            <a:r>
              <a:rPr lang="en-US" b="1" dirty="0"/>
              <a:t>60GHz – 90GHz</a:t>
            </a:r>
          </a:p>
        </p:txBody>
      </p:sp>
      <p:pic>
        <p:nvPicPr>
          <p:cNvPr id="16" name="Picture 15" descr="A satellite dish on a tower&#10;&#10;Description automatically generated">
            <a:extLst>
              <a:ext uri="{FF2B5EF4-FFF2-40B4-BE49-F238E27FC236}">
                <a16:creationId xmlns:a16="http://schemas.microsoft.com/office/drawing/2014/main" id="{6A25B98F-7E9C-E683-EA06-A78691592E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79303" y="2888087"/>
            <a:ext cx="779757" cy="584818"/>
          </a:xfrm>
          <a:prstGeom prst="rect">
            <a:avLst/>
          </a:prstGeom>
        </p:spPr>
      </p:pic>
    </p:spTree>
    <p:extLst>
      <p:ext uri="{BB962C8B-B14F-4D97-AF65-F5344CB8AC3E}">
        <p14:creationId xmlns:p14="http://schemas.microsoft.com/office/powerpoint/2010/main" val="217260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dish on a tower&#10;&#10;Description automatically generated">
            <a:extLst>
              <a:ext uri="{FF2B5EF4-FFF2-40B4-BE49-F238E27FC236}">
                <a16:creationId xmlns:a16="http://schemas.microsoft.com/office/drawing/2014/main" id="{C0A21D33-0418-FFF4-4B53-0F1521C85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1"/>
          </a:xfrm>
          <a:prstGeom prst="rect">
            <a:avLst/>
          </a:prstGeom>
        </p:spPr>
      </p:pic>
      <p:pic>
        <p:nvPicPr>
          <p:cNvPr id="3" name="Picture 2" descr="A white object with a bird flying out of it&#10;&#10;Description automatically generated">
            <a:extLst>
              <a:ext uri="{FF2B5EF4-FFF2-40B4-BE49-F238E27FC236}">
                <a16:creationId xmlns:a16="http://schemas.microsoft.com/office/drawing/2014/main" id="{D06396BA-AB59-25AA-F92C-30A549ACF246}"/>
              </a:ext>
            </a:extLst>
          </p:cNvPr>
          <p:cNvPicPr>
            <a:picLocks noChangeAspect="1"/>
          </p:cNvPicPr>
          <p:nvPr/>
        </p:nvPicPr>
        <p:blipFill rotWithShape="1">
          <a:blip r:embed="rId4">
            <a:extLst>
              <a:ext uri="{28A0092B-C50C-407E-A947-70E740481C1C}">
                <a14:useLocalDpi xmlns:a14="http://schemas.microsoft.com/office/drawing/2010/main" val="0"/>
              </a:ext>
            </a:extLst>
          </a:blip>
          <a:srcRect l="-5816" r="-884" b="2"/>
          <a:stretch/>
        </p:blipFill>
        <p:spPr>
          <a:xfrm rot="11216604">
            <a:off x="12925320" y="11519951"/>
            <a:ext cx="10027713" cy="4628405"/>
          </a:xfrm>
          <a:prstGeom prst="rect">
            <a:avLst/>
          </a:prstGeom>
        </p:spPr>
      </p:pic>
      <p:pic>
        <p:nvPicPr>
          <p:cNvPr id="29" name="Picture 28" descr="A tower with a satellite dish&#10;&#10;Description automatically generated with medium confidence">
            <a:extLst>
              <a:ext uri="{FF2B5EF4-FFF2-40B4-BE49-F238E27FC236}">
                <a16:creationId xmlns:a16="http://schemas.microsoft.com/office/drawing/2014/main" id="{5F0D3984-7C76-E1FB-4D0D-B635CA0F4354}"/>
              </a:ext>
            </a:extLst>
          </p:cNvPr>
          <p:cNvPicPr>
            <a:picLocks noChangeAspect="1"/>
          </p:cNvPicPr>
          <p:nvPr/>
        </p:nvPicPr>
        <p:blipFill rotWithShape="1">
          <a:blip r:embed="rId5"/>
          <a:srcRect t="-68" r="-1" b="174"/>
          <a:stretch/>
        </p:blipFill>
        <p:spPr>
          <a:xfrm>
            <a:off x="7791692" y="-58114"/>
            <a:ext cx="5655119" cy="6974227"/>
          </a:xfrm>
          <a:prstGeom prst="rect">
            <a:avLst/>
          </a:prstGeom>
        </p:spPr>
      </p:pic>
      <p:pic>
        <p:nvPicPr>
          <p:cNvPr id="37" name="Picture 2">
            <a:extLst>
              <a:ext uri="{FF2B5EF4-FFF2-40B4-BE49-F238E27FC236}">
                <a16:creationId xmlns:a16="http://schemas.microsoft.com/office/drawing/2014/main" id="{EDF869BF-6256-711F-F4D5-F438BD73E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 y="6859926"/>
            <a:ext cx="13417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5538C1E-B961-6C8C-F08A-198B2F6B42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9811003">
            <a:off x="-4901155" y="14016378"/>
            <a:ext cx="2412392" cy="21309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7E41DC4-208B-C7ED-2DA1-C2D59B97A7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811003">
            <a:off x="-725064" y="14124998"/>
            <a:ext cx="2465618" cy="16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24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screenshot of a computer&#10;&#10;Description automatically generated">
            <a:extLst>
              <a:ext uri="{FF2B5EF4-FFF2-40B4-BE49-F238E27FC236}">
                <a16:creationId xmlns:a16="http://schemas.microsoft.com/office/drawing/2014/main" id="{7D68B723-C55E-4DDA-E360-AE0C429E8E26}"/>
              </a:ext>
            </a:extLst>
          </p:cNvPr>
          <p:cNvPicPr>
            <a:picLocks noChangeAspect="1"/>
          </p:cNvPicPr>
          <p:nvPr/>
        </p:nvPicPr>
        <p:blipFill rotWithShape="1">
          <a:blip r:embed="rId3"/>
          <a:srcRect l="-1106" r="415" b="-1"/>
          <a:stretch/>
        </p:blipFill>
        <p:spPr>
          <a:xfrm>
            <a:off x="-763363" y="-6544714"/>
            <a:ext cx="13312765" cy="6544714"/>
          </a:xfrm>
          <a:prstGeom prst="rect">
            <a:avLst/>
          </a:prstGeom>
        </p:spPr>
      </p:pic>
      <p:pic>
        <p:nvPicPr>
          <p:cNvPr id="30722" name="Picture 2">
            <a:extLst>
              <a:ext uri="{FF2B5EF4-FFF2-40B4-BE49-F238E27FC236}">
                <a16:creationId xmlns:a16="http://schemas.microsoft.com/office/drawing/2014/main" id="{533F5285-8AC1-E208-6C5C-D3C111358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13" y="0"/>
            <a:ext cx="13417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atellite dish on a tower&#10;&#10;Description automatically generated">
            <a:extLst>
              <a:ext uri="{FF2B5EF4-FFF2-40B4-BE49-F238E27FC236}">
                <a16:creationId xmlns:a16="http://schemas.microsoft.com/office/drawing/2014/main" id="{E63A7D3F-C3A9-6AA9-E35C-4C793075F0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6858001"/>
            <a:ext cx="9144000" cy="6858001"/>
          </a:xfrm>
          <a:prstGeom prst="rect">
            <a:avLst/>
          </a:prstGeom>
        </p:spPr>
      </p:pic>
      <p:pic>
        <p:nvPicPr>
          <p:cNvPr id="7" name="Picture 6" descr="A tower with a satellite dish&#10;&#10;Description automatically generated with medium confidence">
            <a:extLst>
              <a:ext uri="{FF2B5EF4-FFF2-40B4-BE49-F238E27FC236}">
                <a16:creationId xmlns:a16="http://schemas.microsoft.com/office/drawing/2014/main" id="{CEAB7488-5248-9446-6511-A291517926A9}"/>
              </a:ext>
            </a:extLst>
          </p:cNvPr>
          <p:cNvPicPr>
            <a:picLocks noChangeAspect="1"/>
          </p:cNvPicPr>
          <p:nvPr/>
        </p:nvPicPr>
        <p:blipFill rotWithShape="1">
          <a:blip r:embed="rId6"/>
          <a:srcRect t="-68" r="-1" b="174"/>
          <a:stretch/>
        </p:blipFill>
        <p:spPr>
          <a:xfrm>
            <a:off x="7601192" y="-6973265"/>
            <a:ext cx="5655119" cy="6974227"/>
          </a:xfrm>
          <a:prstGeom prst="rect">
            <a:avLst/>
          </a:prstGeom>
        </p:spPr>
      </p:pic>
    </p:spTree>
    <p:extLst>
      <p:ext uri="{BB962C8B-B14F-4D97-AF65-F5344CB8AC3E}">
        <p14:creationId xmlns:p14="http://schemas.microsoft.com/office/powerpoint/2010/main" val="3481437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4527</TotalTime>
  <Words>4646</Words>
  <Application>Microsoft Office PowerPoint</Application>
  <PresentationFormat>Widescreen</PresentationFormat>
  <Paragraphs>455</Paragraphs>
  <Slides>62</Slides>
  <Notes>52</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0</vt:i4>
      </vt:variant>
      <vt:variant>
        <vt:lpstr>Slide Titles</vt:lpstr>
      </vt:variant>
      <vt:variant>
        <vt:i4>62</vt:i4>
      </vt:variant>
    </vt:vector>
  </HeadingPairs>
  <TitlesOfParts>
    <vt:vector size="73" baseType="lpstr">
      <vt:lpstr>Arial</vt:lpstr>
      <vt:lpstr>Calibri</vt:lpstr>
      <vt:lpstr>Calibri Light</vt:lpstr>
      <vt:lpstr>Consolas</vt:lpstr>
      <vt:lpstr>KaTeX_Main</vt:lpstr>
      <vt:lpstr>KaTeX_Math</vt:lpstr>
      <vt:lpstr>OCR A Extended</vt:lpstr>
      <vt:lpstr>Söhne</vt:lpstr>
      <vt:lpstr>Super Smash TV</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Pettus</dc:creator>
  <cp:lastModifiedBy>Andrew Pettus</cp:lastModifiedBy>
  <cp:revision>48</cp:revision>
  <dcterms:created xsi:type="dcterms:W3CDTF">2023-09-06T01:50:41Z</dcterms:created>
  <dcterms:modified xsi:type="dcterms:W3CDTF">2023-09-21T17:58:23Z</dcterms:modified>
</cp:coreProperties>
</file>